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58"/>
  </p:notesMasterIdLst>
  <p:sldIdLst>
    <p:sldId id="258" r:id="rId4"/>
    <p:sldId id="256" r:id="rId5"/>
    <p:sldId id="330" r:id="rId6"/>
    <p:sldId id="259" r:id="rId7"/>
    <p:sldId id="260" r:id="rId8"/>
    <p:sldId id="261" r:id="rId9"/>
    <p:sldId id="263" r:id="rId10"/>
    <p:sldId id="262" r:id="rId11"/>
    <p:sldId id="276" r:id="rId12"/>
    <p:sldId id="264" r:id="rId13"/>
    <p:sldId id="267" r:id="rId14"/>
    <p:sldId id="273" r:id="rId15"/>
    <p:sldId id="274" r:id="rId16"/>
    <p:sldId id="277" r:id="rId17"/>
    <p:sldId id="280" r:id="rId18"/>
    <p:sldId id="278" r:id="rId19"/>
    <p:sldId id="281" r:id="rId20"/>
    <p:sldId id="279" r:id="rId21"/>
    <p:sldId id="282" r:id="rId22"/>
    <p:sldId id="283" r:id="rId23"/>
    <p:sldId id="284" r:id="rId24"/>
    <p:sldId id="285" r:id="rId25"/>
    <p:sldId id="271" r:id="rId26"/>
    <p:sldId id="286" r:id="rId27"/>
    <p:sldId id="311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292" r:id="rId40"/>
    <p:sldId id="291" r:id="rId41"/>
    <p:sldId id="293" r:id="rId42"/>
    <p:sldId id="294" r:id="rId43"/>
    <p:sldId id="295" r:id="rId44"/>
    <p:sldId id="296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266" r:id="rId53"/>
    <p:sldId id="302" r:id="rId54"/>
    <p:sldId id="287" r:id="rId55"/>
    <p:sldId id="289" r:id="rId56"/>
    <p:sldId id="290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43C9B8A-F5BD-4C0B-9902-F8932A2EA0DD}">
          <p14:sldIdLst>
            <p14:sldId id="258"/>
            <p14:sldId id="256"/>
            <p14:sldId id="330"/>
            <p14:sldId id="259"/>
            <p14:sldId id="260"/>
            <p14:sldId id="261"/>
            <p14:sldId id="263"/>
            <p14:sldId id="262"/>
            <p14:sldId id="276"/>
            <p14:sldId id="264"/>
            <p14:sldId id="267"/>
            <p14:sldId id="273"/>
            <p14:sldId id="274"/>
          </p14:sldIdLst>
        </p14:section>
        <p14:section name="제목 없는 구역" id="{423495B1-B001-4DAB-A76B-8C6D8EAF290F}">
          <p14:sldIdLst>
            <p14:sldId id="277"/>
            <p14:sldId id="280"/>
            <p14:sldId id="278"/>
            <p14:sldId id="281"/>
            <p14:sldId id="279"/>
            <p14:sldId id="282"/>
            <p14:sldId id="283"/>
            <p14:sldId id="284"/>
            <p14:sldId id="285"/>
            <p14:sldId id="271"/>
            <p14:sldId id="286"/>
            <p14:sldId id="311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292"/>
            <p14:sldId id="291"/>
            <p14:sldId id="293"/>
            <p14:sldId id="294"/>
            <p14:sldId id="295"/>
            <p14:sldId id="296"/>
            <p14:sldId id="312"/>
            <p14:sldId id="313"/>
            <p14:sldId id="314"/>
            <p14:sldId id="315"/>
            <p14:sldId id="316"/>
            <p14:sldId id="317"/>
            <p14:sldId id="318"/>
            <p14:sldId id="266"/>
            <p14:sldId id="302"/>
            <p14:sldId id="287"/>
            <p14:sldId id="289"/>
            <p14:sldId id="2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61" autoAdjust="0"/>
  </p:normalViewPr>
  <p:slideViewPr>
    <p:cSldViewPr>
      <p:cViewPr>
        <p:scale>
          <a:sx n="66" d="100"/>
          <a:sy n="66" d="100"/>
        </p:scale>
        <p:origin x="-128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A3AA6-BE7A-4C2A-A5F5-91CF7E44C74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3B7EA-9055-4B28-B685-349C10AF1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3B7EA-9055-4B28-B685-349C10AF13F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58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1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676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9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44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134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65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66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7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3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877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2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62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707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83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43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534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649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784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1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1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31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61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10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1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6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2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377A772-BFB0-4659-BF61-65E4C37B496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3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4677899" y="2296488"/>
            <a:ext cx="724645" cy="4675306"/>
            <a:chOff x="5506805" y="1662086"/>
            <a:chExt cx="724645" cy="389608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783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06805" y="1849388"/>
              <a:ext cx="724645" cy="106245"/>
            </a:xfrm>
            <a:prstGeom prst="roundRect">
              <a:avLst/>
            </a:pr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1" y="2065411"/>
              <a:ext cx="46581" cy="34207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5" name="정오각형 284"/>
            <p:cNvSpPr/>
            <p:nvPr/>
          </p:nvSpPr>
          <p:spPr>
            <a:xfrm>
              <a:off x="5747702" y="1662086"/>
              <a:ext cx="242850" cy="187302"/>
            </a:xfrm>
            <a:prstGeom prst="pentagon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4579450" y="6578326"/>
            <a:ext cx="921543" cy="307058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2661892" y="1554294"/>
            <a:ext cx="847160" cy="1565197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6457648" y="3430971"/>
            <a:ext cx="627753" cy="1159825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0" name="모서리가 둥근 직사각형 39"/>
          <p:cNvSpPr/>
          <p:nvPr/>
        </p:nvSpPr>
        <p:spPr>
          <a:xfrm>
            <a:off x="3710130" y="750304"/>
            <a:ext cx="2724501" cy="1462475"/>
          </a:xfrm>
          <a:prstGeom prst="roundRect">
            <a:avLst/>
          </a:prstGeom>
          <a:solidFill>
            <a:srgbClr val="FF5050"/>
          </a:solidFill>
          <a:ln>
            <a:solidFill>
              <a:srgbClr val="FFA98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79646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>
                <a:solidFill>
                  <a:srgbClr val="F79646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프로젝트</a:t>
            </a:r>
            <a:endParaRPr lang="en-US" altLang="ko-KR" b="1" dirty="0">
              <a:solidFill>
                <a:srgbClr val="F79646">
                  <a:lumMod val="20000"/>
                  <a:lumOff val="8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79646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놀이동산 스마트 예약 </a:t>
            </a:r>
            <a:endParaRPr lang="en-US" altLang="ko-KR" b="1" dirty="0">
              <a:solidFill>
                <a:srgbClr val="F79646">
                  <a:lumMod val="20000"/>
                  <a:lumOff val="8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b="1" dirty="0">
              <a:solidFill>
                <a:srgbClr val="F79646">
                  <a:lumMod val="20000"/>
                  <a:lumOff val="8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88198" y="4752671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민희원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이혜련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정병수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임정통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7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0"/>
    </mc:Choice>
    <mc:Fallback xmlns="">
      <p:transition spd="slow" advTm="1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-0.64833 " pathEditMode="relative" rAng="0" ptsTypes="AA">
                                      <p:cBhvr>
                                        <p:cTn id="6" dur="6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200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Rot by="120000">
                                      <p:cBhvr>
                                        <p:cTn id="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1.66667E-6 -0.64833 L 1.66667E-6 -0.00111 " pathEditMode="relative" rAng="0" ptsTypes="AA">
                                      <p:cBhvr>
                                        <p:cTn id="17" dur="24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13115E-6 C 3.33333E-6 2.13115E-6 -0.00122 0.13059 -0.00122 0.13087 C -0.01042 0.12031 -0.00938 0.00444 3.33333E-6 2.13115E-6 Z " pathEditMode="relative" rAng="0" ptsTypes="fff">
                                      <p:cBhvr>
                                        <p:cTn id="19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5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21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19045940"/>
              </p:ext>
            </p:extLst>
          </p:nvPr>
        </p:nvGraphicFramePr>
        <p:xfrm>
          <a:off x="683568" y="1350959"/>
          <a:ext cx="7761428" cy="53012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0120"/>
                <a:gridCol w="1512168"/>
                <a:gridCol w="2936894"/>
                <a:gridCol w="2232246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예약번호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이름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</a:t>
                      </a: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Smartr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예약번호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rdate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탑승날짜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sTime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회차</a:t>
                      </a:r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시작시간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fTime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회차</a:t>
                      </a:r>
                      <a:r>
                        <a:rPr lang="ko-KR" altLang="en-US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종료시간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bTime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Members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Ride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T_id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</a:t>
                      </a: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ttable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타임테이블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kdate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datetime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적재시간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394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Rider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1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12723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첫 화면 메인 순서도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69151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9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899428"/>
            <a:ext cx="652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예약메뉴로 가기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정보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보기 선택 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상세 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146" name="Picture 2" descr="C:\Users\조은이\Desktop\Untitled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25272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7" y="998885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게시판으로 가기 선택 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상세 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290" name="Picture 2" descr="C:\Users\조은이\Desktop\projectNo1 다이어그램1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7" y="1517413"/>
            <a:ext cx="8424936" cy="416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46952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3019" y="2429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1-5)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627425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(1)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SwingMHW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Join,Update,Login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3" b="41206"/>
          <a:stretch/>
        </p:blipFill>
        <p:spPr bwMode="auto">
          <a:xfrm>
            <a:off x="-34870" y="1124744"/>
            <a:ext cx="9299990" cy="53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2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1-5)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61901"/>
            <a:ext cx="659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(1)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SwingMHW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Join,Update,Login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– DTO, DAO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6" r="-2216"/>
          <a:stretch/>
        </p:blipFill>
        <p:spPr bwMode="auto">
          <a:xfrm>
            <a:off x="395536" y="1496562"/>
            <a:ext cx="8690068" cy="535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1-5)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858" y="918327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(2)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SwingLHL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정보 열람 시스템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098" name="Picture 2" descr="C:\Users\조은이\Downloads\jbs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15"/>
          <a:stretch/>
        </p:blipFill>
        <p:spPr bwMode="auto">
          <a:xfrm>
            <a:off x="0" y="1295558"/>
            <a:ext cx="9144000" cy="556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1-5)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961901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(2)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SwingLHL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정보 열람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시스템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DTO, DAO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</a:p>
        </p:txBody>
      </p:sp>
      <p:pic>
        <p:nvPicPr>
          <p:cNvPr id="5122" name="Picture 2" descr="C:\Users\조은이\Downloads\jbs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1"/>
          <a:stretch/>
        </p:blipFill>
        <p:spPr bwMode="auto">
          <a:xfrm>
            <a:off x="251520" y="1307474"/>
            <a:ext cx="8496944" cy="55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1-5)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25" y="912688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(3)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SwingJBS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예약 시스템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C:\Users\조은이\Downloads\real jb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26" b="37737"/>
          <a:stretch/>
        </p:blipFill>
        <p:spPr bwMode="auto">
          <a:xfrm>
            <a:off x="13138" y="1321743"/>
            <a:ext cx="9130862" cy="527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1-5)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25" y="912688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(3)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SwingJBS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예약 시스템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DTO, DAO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4" name="Picture 2" descr="C:\Users\조은이\Downloads\real jb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2"/>
          <a:stretch/>
        </p:blipFill>
        <p:spPr bwMode="auto">
          <a:xfrm>
            <a:off x="179512" y="1421566"/>
            <a:ext cx="9073008" cy="54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35696" y="35697"/>
            <a:ext cx="6172200" cy="1894362"/>
          </a:xfrm>
        </p:spPr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Google Shape;71;p20"/>
          <p:cNvGrpSpPr/>
          <p:nvPr/>
        </p:nvGrpSpPr>
        <p:grpSpPr>
          <a:xfrm>
            <a:off x="2601846" y="2625187"/>
            <a:ext cx="3940308" cy="2990326"/>
            <a:chOff x="3915936" y="1262775"/>
            <a:chExt cx="1231500" cy="2990325"/>
          </a:xfrm>
        </p:grpSpPr>
        <p:sp>
          <p:nvSpPr>
            <p:cNvPr id="5" name="Google Shape;72;p20"/>
            <p:cNvSpPr txBox="1"/>
            <p:nvPr/>
          </p:nvSpPr>
          <p:spPr>
            <a:xfrm>
              <a:off x="3915936" y="1262775"/>
              <a:ext cx="12315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1)     개발과정</a:t>
              </a: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1-1) 보유/사용 기술 목록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1-2) 개발 기간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1-3) DB테이블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1-4) 순서도(기능분담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</a:t>
              </a:r>
              <a:endParaRPr lang="en-US" altLang="ko" sz="1500" b="0" i="0" u="none" strike="noStrike" cap="none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altLang="ko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1-5)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 </a:t>
              </a: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UML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</p:txBody>
        </p:sp>
        <p:sp>
          <p:nvSpPr>
            <p:cNvPr id="6" name="Google Shape;73;p20"/>
            <p:cNvSpPr txBox="1"/>
            <p:nvPr/>
          </p:nvSpPr>
          <p:spPr>
            <a:xfrm>
              <a:off x="3915936" y="2645475"/>
              <a:ext cx="12315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en-US" altLang="ko" sz="1800" b="0" i="0" u="none" strike="noStrike" cap="none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2</a:t>
              </a:r>
              <a:r>
                <a:rPr lang="ko" sz="18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     </a:t>
              </a:r>
              <a:r>
                <a:rPr lang="ko" sz="18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기술설명</a:t>
              </a: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>
                <a:buSzPts val="1500"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2-</a:t>
              </a:r>
              <a:r>
                <a:rPr lang="en-US" alt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</a:t>
              </a:r>
              <a:r>
                <a:rPr lang="en-US" alt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  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민희원</a:t>
              </a:r>
              <a:r>
                <a:rPr lang="en-US" altLang="ko-KR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회원관리</a:t>
              </a:r>
              <a:r>
                <a:rPr lang="ko" altLang="ko-KR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 구현</a:t>
              </a:r>
              <a:endParaRPr lang="en-US" altLang="ko" sz="15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>
                <a:buSzPts val="1500"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2-</a:t>
              </a:r>
              <a:r>
                <a:rPr lang="en-US" alt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2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 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이혜련</a:t>
              </a:r>
              <a:r>
                <a:rPr lang="ko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놀이기구 관리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 구현</a:t>
              </a:r>
              <a:endParaRPr lang="en-US" altLang="ko" sz="1500" b="0" i="0" u="none" strike="noStrike" cap="none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>
                <a:buSzPts val="1500"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2-</a:t>
              </a:r>
              <a:r>
                <a:rPr lang="en-US" alt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3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 </a:t>
              </a:r>
              <a:r>
                <a:rPr lang="ko-KR" altLang="en-US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정병수 놀이기구 예약</a:t>
              </a:r>
              <a:r>
                <a:rPr lang="en-US" altLang="ko-KR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구현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alt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2-4) </a:t>
              </a:r>
              <a:r>
                <a:rPr lang="ko-KR" altLang="en-US" sz="1500" dirty="0" err="1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임정통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 게시판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 구현</a:t>
              </a:r>
              <a:endParaRPr lang="en-US" altLang="ko" sz="1500" b="0" i="0" u="none" strike="noStrike" cap="none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</p:txBody>
        </p:sp>
        <p:sp>
          <p:nvSpPr>
            <p:cNvPr id="7" name="Google Shape;74;p20"/>
            <p:cNvSpPr txBox="1"/>
            <p:nvPr/>
          </p:nvSpPr>
          <p:spPr>
            <a:xfrm>
              <a:off x="3915936" y="3953100"/>
              <a:ext cx="12315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>
                  <a:solidFill>
                    <a:schemeClr val="lt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3)     소감</a:t>
              </a:r>
              <a:endParaRPr sz="1800" b="0" i="0" u="none" strike="noStrike" cap="none">
                <a:solidFill>
                  <a:schemeClr val="lt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4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1520" y="-6570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1-5)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744" y="11663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(4)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SwingLJT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게시판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9218" name="Picture 2" descr="C:\Users\조은이\Downloads\LJ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964"/>
            <a:ext cx="9144000" cy="769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7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7467600" cy="684158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55013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1-5)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25" y="552648"/>
            <a:ext cx="4945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(4)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SwingLJT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DTO, DAO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DTO, DAO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 descr="C:\Users\조은이\Downloads\LJ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7" r="-3846"/>
          <a:stretch/>
        </p:blipFill>
        <p:spPr bwMode="auto">
          <a:xfrm>
            <a:off x="618725" y="1124744"/>
            <a:ext cx="8424936" cy="578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1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6016" y="590173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RUD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b="2145"/>
          <a:stretch/>
        </p:blipFill>
        <p:spPr bwMode="auto">
          <a:xfrm>
            <a:off x="179512" y="1132630"/>
            <a:ext cx="4536504" cy="391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49438" y="3237275"/>
            <a:ext cx="381642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3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300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3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.insert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300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//DAO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insert </a:t>
            </a:r>
            <a:r>
              <a:rPr lang="ko-KR" altLang="en-US" sz="1300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3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3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값을 넣어 실행</a:t>
            </a:r>
          </a:p>
          <a:p>
            <a:r>
              <a:rPr lang="en-US" altLang="ko-KR" sz="13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3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.dispose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확인이 눌려서 정보가 넘어가면 꺼지고 다시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Start(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메인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 실행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en-US" altLang="ko-KR" sz="1300" u="sng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</a:t>
            </a:r>
            <a:r>
              <a:rPr lang="en-US" altLang="ko-KR" sz="1300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300" b="1" u="sng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Start(</a:t>
            </a:r>
            <a:r>
              <a:rPr lang="en-US" altLang="ko-KR" sz="1300" b="1" u="sng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300" b="1" u="sng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300" b="1" u="sng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300" b="1" u="sng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300" b="1" u="sng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300" b="1" u="sng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300" b="1" u="sng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""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3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3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300" b="1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e1</a:t>
            </a:r>
            <a:r>
              <a:rPr lang="en-US" altLang="ko-KR" sz="13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3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e1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.printStackTrace(); </a:t>
            </a:r>
            <a:r>
              <a:rPr lang="en-US" altLang="ko-KR" sz="13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JOptionPane.</a:t>
            </a:r>
            <a:r>
              <a:rPr lang="en-US" altLang="ko-KR" sz="1300" i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showMessageDialog</a:t>
            </a:r>
            <a:r>
              <a:rPr lang="en-US" altLang="ko-KR" sz="1300" i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300" b="1" i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null</a:t>
            </a:r>
            <a:r>
              <a:rPr lang="en-US" altLang="ko-KR" sz="1300" b="1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300" b="1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300" b="1" i="1" dirty="0" err="1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필수값을</a:t>
            </a:r>
            <a:r>
              <a:rPr lang="ko-KR" altLang="en-US" sz="1300" b="1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입력하지 않으셨습니다</a:t>
            </a:r>
            <a:r>
              <a:rPr lang="en-US" altLang="ko-KR" sz="1300" b="1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!"</a:t>
            </a:r>
            <a:r>
              <a:rPr lang="en-US" altLang="ko-KR" sz="1300" b="1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</a:t>
            </a:r>
            <a:endParaRPr lang="ko-KR" altLang="en-US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8" name="구부러진 연결선 7"/>
          <p:cNvCxnSpPr/>
          <p:nvPr/>
        </p:nvCxnSpPr>
        <p:spPr>
          <a:xfrm rot="16200000" flipV="1">
            <a:off x="2827903" y="3053054"/>
            <a:ext cx="3024336" cy="1471971"/>
          </a:xfrm>
          <a:prstGeom prst="curvedConnector3">
            <a:avLst>
              <a:gd name="adj1" fmla="val 786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/>
          <p:nvPr/>
        </p:nvCxnSpPr>
        <p:spPr>
          <a:xfrm rot="16200000" flipV="1">
            <a:off x="3415066" y="2033846"/>
            <a:ext cx="1098121" cy="72007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/>
          <p:nvPr/>
        </p:nvCxnSpPr>
        <p:spPr>
          <a:xfrm rot="10800000" flipV="1">
            <a:off x="3500268" y="2942945"/>
            <a:ext cx="927717" cy="79738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918575" y="1747554"/>
            <a:ext cx="39406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Join.java</a:t>
            </a:r>
          </a:p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Try, Catch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사용하여 에러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(not null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설정된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column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값을 입력하지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않았을 시에  캐치하고 팝업 띄우기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1171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-1) C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6"/>
          <a:stretch/>
        </p:blipFill>
        <p:spPr bwMode="auto">
          <a:xfrm>
            <a:off x="4860033" y="2132856"/>
            <a:ext cx="3960440" cy="433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꺾인 연결선 45"/>
          <p:cNvCxnSpPr/>
          <p:nvPr/>
        </p:nvCxnSpPr>
        <p:spPr>
          <a:xfrm rot="10800000" flipV="1">
            <a:off x="4211960" y="3068960"/>
            <a:ext cx="1512168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7544" y="5439103"/>
            <a:ext cx="3312368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Sele2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통해서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ID 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제외 모든 정보를 수정 가능하게 가져오고</a:t>
            </a:r>
            <a:endParaRPr lang="en-US" altLang="ko-KR" sz="15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그것을 원래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보내서 데이터 베이스에 저장함 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2656" y="1358837"/>
            <a:ext cx="387930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MembersDAO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MembersDAO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  </a:t>
            </a:r>
            <a:r>
              <a:rPr lang="en-US" altLang="ko-KR" sz="14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b="1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4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400" b="1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불러오기 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MembersDTO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MembersDTO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.setM_id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</a:t>
            </a:r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값 </a:t>
            </a:r>
            <a:r>
              <a:rPr lang="ko-KR" altLang="en-US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가저오기</a:t>
            </a:r>
            <a:endParaRPr lang="ko-KR" altLang="en-US" sz="1400" u="sng" dirty="0">
              <a:solidFill>
                <a:srgbClr val="3F7F5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.sele2(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있는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sele2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실행 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</a:t>
            </a:r>
            <a:r>
              <a:rPr lang="ko-KR" altLang="en-US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메소드로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얻은 로그인 아이디 값을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line32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 id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받아 저장함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//sele2</a:t>
            </a:r>
            <a:r>
              <a:rPr lang="ko-KR" altLang="en-US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 가져온 데이터와 비교하여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조건으로 나머지 정보를 다 가져옴</a:t>
            </a:r>
          </a:p>
          <a:p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JTextField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.getM_id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());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.setEnabled(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</a:t>
            </a:r>
            <a:r>
              <a:rPr lang="en-US" altLang="ko-KR" sz="14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ko-KR" altLang="en-US" sz="14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아이디는 수정 불가하게 설정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.setText(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.getM_id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());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.setColumns(10);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.setBounds(176, 52, 213, 49);</a:t>
            </a:r>
          </a:p>
          <a:p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.getContentPane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().add(</a:t>
            </a:r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4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CR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회원정보 수정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6"/>
          <a:stretch/>
        </p:blipFill>
        <p:spPr bwMode="auto">
          <a:xfrm>
            <a:off x="179512" y="1484784"/>
            <a:ext cx="3960440" cy="433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486070" y="1474789"/>
            <a:ext cx="41764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Update.java</a:t>
            </a:r>
          </a:p>
          <a:p>
            <a:r>
              <a:rPr lang="en-US" altLang="ko-KR" sz="1200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btnG</a:t>
            </a:r>
            <a:r>
              <a:rPr lang="ko-KR" altLang="en-US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ko-KR" altLang="en-US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JButton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200" b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확인</a:t>
            </a:r>
            <a:r>
              <a:rPr lang="en-US" altLang="ko-KR" sz="1200" b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 </a:t>
            </a:r>
            <a:r>
              <a:rPr lang="en-US" altLang="ko-KR" sz="12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ko-KR" altLang="en-US" sz="12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수정 완료 후 </a:t>
            </a:r>
            <a:r>
              <a:rPr lang="en-US" altLang="ko-KR" sz="1200" b="1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2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통해서 업데이트 된 정보를 다시 보냄  </a:t>
            </a:r>
          </a:p>
          <a:p>
            <a:r>
              <a:rPr lang="en-US" altLang="ko-KR" sz="1200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btnG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.addActionListener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ActionListener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{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actionPerformed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ActionEvent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.setM_id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.getText());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.setPw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t2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.getText());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.setM_name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t3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.getText());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.setGender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t4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.getText());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.setBirth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t5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.getText());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.setTall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u="sng" dirty="0" err="1">
                <a:solidFill>
                  <a:srgbClr val="0D0D0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Integer</a:t>
            </a:r>
            <a:r>
              <a:rPr lang="en-US" altLang="ko-KR" sz="1200" u="sng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200" i="1" u="sng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parseInt</a:t>
            </a:r>
            <a:r>
              <a:rPr lang="en-US" altLang="ko-KR" sz="1200" i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i="1" u="sng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t6</a:t>
            </a:r>
            <a:r>
              <a:rPr lang="en-US" altLang="ko-KR" sz="1200" i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.getText()));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.setTel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t7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.getText());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.setEmail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t8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.getText());</a:t>
            </a:r>
          </a:p>
          <a:p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.update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 </a:t>
            </a:r>
            <a:r>
              <a:rPr lang="en-US" altLang="ko-KR" sz="12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2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ko-KR" altLang="en-US" sz="12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ko-KR" altLang="en-US" sz="1200" u="sng" dirty="0" smtClean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있는 </a:t>
            </a:r>
            <a:r>
              <a:rPr lang="en-US" altLang="ko-KR" sz="1200" u="sng" dirty="0" err="1" smtClean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200" u="sng" dirty="0" smtClean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2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업데이트 문이 </a:t>
            </a:r>
            <a:r>
              <a:rPr lang="en-US" altLang="ko-KR" sz="1200" u="sng" dirty="0" err="1" smtClean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200" u="sng" dirty="0" err="1" smtClean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저장값을</a:t>
            </a:r>
            <a:r>
              <a:rPr lang="ko-KR" altLang="en-US" sz="1200" u="sng" dirty="0" smtClean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가지고 </a:t>
            </a:r>
            <a:r>
              <a:rPr lang="ko-KR" altLang="en-US" sz="12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실행 됨 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.dispose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   </a:t>
            </a:r>
            <a:r>
              <a:rPr lang="en-US" altLang="ko-KR" sz="12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업데이트 완료 후 창 끄고 다시 </a:t>
            </a:r>
            <a:r>
              <a:rPr lang="ko-KR" altLang="en-US" sz="1200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메인으로</a:t>
            </a:r>
            <a:r>
              <a:rPr lang="ko-KR" altLang="en-US" sz="12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전환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en-US" altLang="ko-KR" sz="12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Start(</a:t>
            </a:r>
            <a:r>
              <a:rPr lang="en-US" altLang="ko-KR" sz="1200" b="1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200" b="1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b="1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200" b="1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b="1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200" b="1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e1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</a:t>
            </a:r>
            <a:r>
              <a:rPr lang="en-US" altLang="ko-KR" sz="1200" b="1" dirty="0">
                <a:solidFill>
                  <a:srgbClr val="7F9FB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TODO</a:t>
            </a:r>
            <a:r>
              <a:rPr lang="en-US" altLang="ko-KR" sz="12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Auto-generated catch block</a:t>
            </a:r>
          </a:p>
          <a:p>
            <a:r>
              <a:rPr lang="en-US" altLang="ko-KR" sz="12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e1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.printStackTrace();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1" name="꺾인 연결선 10"/>
          <p:cNvCxnSpPr>
            <a:stCxn id="6" idx="2"/>
          </p:cNvCxnSpPr>
          <p:nvPr/>
        </p:nvCxnSpPr>
        <p:spPr>
          <a:xfrm rot="5400000" flipH="1" flipV="1">
            <a:off x="2457647" y="3779157"/>
            <a:ext cx="1744430" cy="2340260"/>
          </a:xfrm>
          <a:prstGeom prst="bentConnector4">
            <a:avLst>
              <a:gd name="adj1" fmla="val 1872"/>
              <a:gd name="adj2" fmla="val 923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3288" y="5828490"/>
            <a:ext cx="3940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Try, Catch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사용하여 에러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(not null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설정된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column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값을 입력하지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않았을 시에  캐치하고 팝업 띄우기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6"/>
          <a:stretch/>
        </p:blipFill>
        <p:spPr bwMode="auto">
          <a:xfrm>
            <a:off x="179512" y="1484784"/>
            <a:ext cx="3960440" cy="433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499992" y="1628800"/>
            <a:ext cx="41764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Update.java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button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JButton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탈퇴</a:t>
            </a:r>
            <a:r>
              <a:rPr lang="en-US" altLang="ko-KR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err="1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button</a:t>
            </a:r>
            <a:r>
              <a:rPr lang="en-US" altLang="ko-KR" sz="1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.addActionListener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ActionListener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void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actionPerformed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ActionEvent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en-US" sz="12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200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.dele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en-US" altLang="ko-KR" sz="1200" dirty="0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Start(</a:t>
            </a:r>
            <a:r>
              <a:rPr lang="en-US" altLang="ko-KR" sz="1200" b="1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b="1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""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.dispose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200" b="1" dirty="0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e2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\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MembersDao.java</a:t>
            </a:r>
            <a:endParaRPr lang="en-US" altLang="ko-KR" sz="1200" b="1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dele(</a:t>
            </a:r>
            <a:r>
              <a:rPr lang="en-US" altLang="ko-KR" sz="12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MembersDTO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Exception {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Class.</a:t>
            </a:r>
            <a:r>
              <a:rPr lang="en-US" altLang="ko-KR" sz="1200" i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forName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com.mysql.jdbc.Driver</a:t>
            </a:r>
            <a:r>
              <a:rPr lang="en-US" altLang="ko-KR" sz="1200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Connection </a:t>
            </a:r>
            <a:r>
              <a:rPr lang="en-US" altLang="ko-KR" sz="12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DriverManager.</a:t>
            </a:r>
            <a:r>
              <a:rPr lang="en-US" altLang="ko-KR" sz="1200" i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getConnection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i="1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url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i="1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user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i="1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password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"delete from members where  </a:t>
            </a:r>
            <a:r>
              <a:rPr lang="en-US" altLang="ko-KR" sz="1200" dirty="0" err="1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m_id</a:t>
            </a:r>
            <a:r>
              <a:rPr lang="en-US" altLang="ko-KR" sz="1200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=?"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PreparedStatement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.prepareStatement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.setString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(1,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.getM_id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.executeUpdate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200" b="1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.printStackTrace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2915816" y="4797152"/>
            <a:ext cx="1368152" cy="10243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44007" y="12843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34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CRU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탈퇴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3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B9791B3-E93A-4F6D-8BAF-42FF0824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69976"/>
            <a:ext cx="7164288" cy="3582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738B8BB3-3DB2-48AD-A667-21E442186975}"/>
              </a:ext>
            </a:extLst>
          </p:cNvPr>
          <p:cNvSpPr/>
          <p:nvPr/>
        </p:nvSpPr>
        <p:spPr>
          <a:xfrm>
            <a:off x="1187624" y="2690481"/>
            <a:ext cx="1800200" cy="792088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0211C4C-5A60-4EB7-87AB-9ED337042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140596"/>
            <a:ext cx="5907716" cy="252876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E995F19-427E-4539-8744-96B5B0F0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603019"/>
            <a:ext cx="5907716" cy="29667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AC41F28-85E2-43E4-83C4-CEBC15CC7A43}"/>
              </a:ext>
            </a:extLst>
          </p:cNvPr>
          <p:cNvCxnSpPr/>
          <p:nvPr/>
        </p:nvCxnSpPr>
        <p:spPr>
          <a:xfrm flipH="1">
            <a:off x="6069712" y="3993843"/>
            <a:ext cx="14456" cy="1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4FFDF6D-0F4E-4B96-8461-EF8B59743974}"/>
              </a:ext>
            </a:extLst>
          </p:cNvPr>
          <p:cNvSpPr/>
          <p:nvPr/>
        </p:nvSpPr>
        <p:spPr>
          <a:xfrm>
            <a:off x="5796136" y="4941168"/>
            <a:ext cx="2479972" cy="27520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C8E4D92-C0D4-4354-824E-41E0E7448583}"/>
              </a:ext>
            </a:extLst>
          </p:cNvPr>
          <p:cNvCxnSpPr>
            <a:cxnSpLocks/>
          </p:cNvCxnSpPr>
          <p:nvPr/>
        </p:nvCxnSpPr>
        <p:spPr>
          <a:xfrm>
            <a:off x="2843808" y="6453336"/>
            <a:ext cx="26642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85F42286-ACE9-4980-AA65-39066D99D590}"/>
              </a:ext>
            </a:extLst>
          </p:cNvPr>
          <p:cNvCxnSpPr/>
          <p:nvPr/>
        </p:nvCxnSpPr>
        <p:spPr>
          <a:xfrm>
            <a:off x="3995936" y="3861048"/>
            <a:ext cx="41044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5789A923-B80B-41E3-9449-864411062803}"/>
              </a:ext>
            </a:extLst>
          </p:cNvPr>
          <p:cNvCxnSpPr>
            <a:cxnSpLocks/>
          </p:cNvCxnSpPr>
          <p:nvPr/>
        </p:nvCxnSpPr>
        <p:spPr>
          <a:xfrm flipV="1">
            <a:off x="7020272" y="3899695"/>
            <a:ext cx="0" cy="1041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520" y="141277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중고딕" pitchFamily="18" charset="-127"/>
                <a:ea typeface="HY중고딕" pitchFamily="18" charset="-127"/>
              </a:rPr>
              <a:t>-ride </a:t>
            </a:r>
            <a:r>
              <a:rPr lang="ko-KR" altLang="en-US" dirty="0" smtClean="0">
                <a:latin typeface="HY중고딕" pitchFamily="18" charset="-127"/>
                <a:ea typeface="HY중고딕" pitchFamily="18" charset="-127"/>
              </a:rPr>
              <a:t>테이블에서 놀이기구 위치를 중복제거하고 가져와 </a:t>
            </a:r>
            <a:r>
              <a:rPr lang="ko-KR" altLang="en-US" dirty="0" err="1" smtClean="0">
                <a:latin typeface="HY중고딕" pitchFamily="18" charset="-127"/>
                <a:ea typeface="HY중고딕" pitchFamily="18" charset="-127"/>
              </a:rPr>
              <a:t>콤보박스에</a:t>
            </a:r>
            <a:r>
              <a:rPr lang="ko-KR" altLang="en-US" dirty="0" smtClean="0">
                <a:latin typeface="HY중고딕" pitchFamily="18" charset="-127"/>
                <a:ea typeface="HY중고딕" pitchFamily="18" charset="-127"/>
              </a:rPr>
              <a:t> 넣기</a:t>
            </a:r>
            <a:endParaRPr lang="ko-KR" altLang="en-US" dirty="0">
              <a:latin typeface="HY중고딕" pitchFamily="18" charset="-127"/>
              <a:ea typeface="HY중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8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862E8DC-331A-48CB-8CAA-C127CA9E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791275"/>
            <a:ext cx="5287212" cy="2645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31CE456-8A03-442F-A6F4-733868684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73" y="3750087"/>
            <a:ext cx="6236385" cy="297645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B7C31D59-A7EA-4CFD-A2DD-C0227FE57D24}"/>
              </a:ext>
            </a:extLst>
          </p:cNvPr>
          <p:cNvSpPr/>
          <p:nvPr/>
        </p:nvSpPr>
        <p:spPr>
          <a:xfrm>
            <a:off x="395536" y="2452564"/>
            <a:ext cx="4897943" cy="119747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972D3D9-62AC-45F7-B15C-4012DBD07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65" t="15204" r="2022" b="7116"/>
          <a:stretch/>
        </p:blipFill>
        <p:spPr>
          <a:xfrm>
            <a:off x="4975813" y="3365203"/>
            <a:ext cx="3588245" cy="22199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D9039028-1985-4B7D-B929-E9148F48FCE6}"/>
              </a:ext>
            </a:extLst>
          </p:cNvPr>
          <p:cNvSpPr/>
          <p:nvPr/>
        </p:nvSpPr>
        <p:spPr>
          <a:xfrm>
            <a:off x="2844507" y="3756022"/>
            <a:ext cx="2343855" cy="22199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xmlns="" id="{303E1F2B-F5E2-4E78-9AF3-D28697B762C8}"/>
              </a:ext>
            </a:extLst>
          </p:cNvPr>
          <p:cNvCxnSpPr>
            <a:stCxn id="9" idx="3"/>
            <a:endCxn id="2" idx="2"/>
          </p:cNvCxnSpPr>
          <p:nvPr/>
        </p:nvCxnSpPr>
        <p:spPr>
          <a:xfrm flipV="1">
            <a:off x="5188362" y="3587198"/>
            <a:ext cx="1581574" cy="27982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55AEEB61-12B9-4134-AFE6-934302221873}"/>
              </a:ext>
            </a:extLst>
          </p:cNvPr>
          <p:cNvSpPr/>
          <p:nvPr/>
        </p:nvSpPr>
        <p:spPr>
          <a:xfrm>
            <a:off x="2595356" y="4728453"/>
            <a:ext cx="1700154" cy="254064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925EDC4-7C26-4AA8-B0F0-137098FBF506}"/>
              </a:ext>
            </a:extLst>
          </p:cNvPr>
          <p:cNvSpPr txBox="1"/>
          <p:nvPr/>
        </p:nvSpPr>
        <p:spPr>
          <a:xfrm>
            <a:off x="4314598" y="4711158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패널 재배치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86DB59F-BB31-4736-A0B2-7AD5FE1A9139}"/>
              </a:ext>
            </a:extLst>
          </p:cNvPr>
          <p:cNvSpPr/>
          <p:nvPr/>
        </p:nvSpPr>
        <p:spPr>
          <a:xfrm>
            <a:off x="2616497" y="5040151"/>
            <a:ext cx="5932100" cy="837121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827B8CA-70F8-49BC-A3FB-77764FF59132}"/>
              </a:ext>
            </a:extLst>
          </p:cNvPr>
          <p:cNvSpPr txBox="1"/>
          <p:nvPr/>
        </p:nvSpPr>
        <p:spPr>
          <a:xfrm>
            <a:off x="6876256" y="5235805"/>
            <a:ext cx="167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D050"/>
                </a:solidFill>
              </a:rPr>
              <a:t>이미지 크기 조절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B15274A6-33ED-415E-A264-95C4A348C51F}"/>
              </a:ext>
            </a:extLst>
          </p:cNvPr>
          <p:cNvSpPr/>
          <p:nvPr/>
        </p:nvSpPr>
        <p:spPr>
          <a:xfrm>
            <a:off x="2616497" y="6023255"/>
            <a:ext cx="5932100" cy="718113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48A57E-E471-4B1F-87D1-0636917E9519}"/>
              </a:ext>
            </a:extLst>
          </p:cNvPr>
          <p:cNvSpPr txBox="1"/>
          <p:nvPr/>
        </p:nvSpPr>
        <p:spPr>
          <a:xfrm>
            <a:off x="7063969" y="6082993"/>
            <a:ext cx="167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버튼에 이미지와 레이블 넣기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1520" y="141277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중고딕" pitchFamily="18" charset="-127"/>
                <a:ea typeface="HY중고딕" pitchFamily="18" charset="-127"/>
              </a:rPr>
              <a:t>-</a:t>
            </a:r>
            <a:r>
              <a:rPr lang="ko-KR" altLang="en-US" dirty="0" err="1" smtClean="0">
                <a:latin typeface="HY중고딕" pitchFamily="18" charset="-127"/>
                <a:ea typeface="HY중고딕" pitchFamily="18" charset="-127"/>
              </a:rPr>
              <a:t>콤보박스에</a:t>
            </a:r>
            <a:r>
              <a:rPr lang="ko-KR" altLang="en-US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dirty="0" smtClean="0">
                <a:latin typeface="HY중고딕" pitchFamily="18" charset="-127"/>
                <a:ea typeface="HY중고딕" pitchFamily="18" charset="-127"/>
              </a:rPr>
              <a:t>일치하는 놀이기구 이미지와 이름을 버튼에 넣기</a:t>
            </a:r>
            <a:endParaRPr lang="ko-KR" altLang="en-US" dirty="0">
              <a:latin typeface="HY중고딕" pitchFamily="18" charset="-127"/>
              <a:ea typeface="HY중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2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5DD78EE-B5BD-4DFE-8968-8A58AC03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85" y="1967283"/>
            <a:ext cx="7943850" cy="39819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0D8EBC6-7E64-4F62-83C4-6CCC2B2A6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4" r="30131" b="48425"/>
          <a:stretch/>
        </p:blipFill>
        <p:spPr>
          <a:xfrm>
            <a:off x="1225317" y="1967283"/>
            <a:ext cx="3578056" cy="114417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AF730C22-D260-41F2-8FA7-0D1ED11994ED}"/>
              </a:ext>
            </a:extLst>
          </p:cNvPr>
          <p:cNvSpPr/>
          <p:nvPr/>
        </p:nvSpPr>
        <p:spPr>
          <a:xfrm>
            <a:off x="1773598" y="3134997"/>
            <a:ext cx="2343855" cy="22199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B453140-97DF-4EBE-A671-A9ABDD97C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523"/>
          <a:stretch/>
        </p:blipFill>
        <p:spPr>
          <a:xfrm>
            <a:off x="1717944" y="3453140"/>
            <a:ext cx="7102471" cy="310162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851B2465-9255-4B24-8654-D46880020DC0}"/>
              </a:ext>
            </a:extLst>
          </p:cNvPr>
          <p:cNvSpPr/>
          <p:nvPr/>
        </p:nvSpPr>
        <p:spPr>
          <a:xfrm>
            <a:off x="1783511" y="3890137"/>
            <a:ext cx="2324031" cy="1029474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3E8F711-AC5C-4E4C-B156-D4D25DEAFA10}"/>
              </a:ext>
            </a:extLst>
          </p:cNvPr>
          <p:cNvSpPr txBox="1"/>
          <p:nvPr/>
        </p:nvSpPr>
        <p:spPr>
          <a:xfrm>
            <a:off x="4452009" y="378004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2"/>
                </a:solidFill>
                <a:highlight>
                  <a:srgbClr val="000000"/>
                </a:highlight>
              </a:rPr>
              <a:t>인수값허용</a:t>
            </a:r>
            <a:endParaRPr lang="ko-KR" altLang="en-US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388B121E-5AE2-4D5D-AB7C-F48FAC63B59C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 flipV="1">
            <a:off x="4107542" y="4149377"/>
            <a:ext cx="956535" cy="255497"/>
          </a:xfrm>
          <a:prstGeom prst="bentConnector2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81C55E83-0BC8-4F32-99FC-42775040AD2D}"/>
              </a:ext>
            </a:extLst>
          </p:cNvPr>
          <p:cNvSpPr/>
          <p:nvPr/>
        </p:nvSpPr>
        <p:spPr>
          <a:xfrm>
            <a:off x="1717944" y="5012400"/>
            <a:ext cx="2389598" cy="276544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1A6CC42-BD6C-4991-A1CE-1F81848A6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982" r="5324" b="-319"/>
          <a:stretch/>
        </p:blipFill>
        <p:spPr>
          <a:xfrm>
            <a:off x="556001" y="5418312"/>
            <a:ext cx="4848490" cy="121346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51520" y="141277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중고딕" pitchFamily="18" charset="-127"/>
                <a:ea typeface="HY중고딕" pitchFamily="18" charset="-127"/>
              </a:rPr>
              <a:t>-Format</a:t>
            </a:r>
            <a:r>
              <a:rPr lang="ko-KR" altLang="en-US" dirty="0" smtClean="0">
                <a:latin typeface="HY중고딕" pitchFamily="18" charset="-127"/>
                <a:ea typeface="HY중고딕" pitchFamily="18" charset="-127"/>
              </a:rPr>
              <a:t>을 사</a:t>
            </a:r>
            <a:r>
              <a:rPr lang="ko-KR" altLang="en-US" dirty="0">
                <a:latin typeface="HY중고딕" pitchFamily="18" charset="-127"/>
                <a:ea typeface="HY중고딕" pitchFamily="18" charset="-127"/>
              </a:rPr>
              <a:t>용</a:t>
            </a:r>
            <a:r>
              <a:rPr lang="ko-KR" altLang="en-US" dirty="0" smtClean="0">
                <a:latin typeface="HY중고딕" pitchFamily="18" charset="-127"/>
                <a:ea typeface="HY중고딕" pitchFamily="18" charset="-127"/>
              </a:rPr>
              <a:t>하여 </a:t>
            </a:r>
            <a:r>
              <a:rPr lang="ko-KR" altLang="en-US" dirty="0" err="1" smtClean="0">
                <a:latin typeface="HY중고딕" pitchFamily="18" charset="-127"/>
                <a:ea typeface="HY중고딕" pitchFamily="18" charset="-127"/>
              </a:rPr>
              <a:t>텍스트값</a:t>
            </a:r>
            <a:r>
              <a:rPr lang="ko-KR" altLang="en-US" dirty="0" smtClean="0">
                <a:latin typeface="HY중고딕" pitchFamily="18" charset="-127"/>
                <a:ea typeface="HY중고딕" pitchFamily="18" charset="-127"/>
              </a:rPr>
              <a:t> 제한설정</a:t>
            </a:r>
            <a:endParaRPr lang="ko-KR" altLang="en-US" dirty="0">
              <a:latin typeface="HY중고딕" pitchFamily="18" charset="-127"/>
              <a:ea typeface="HY중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2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62651C74-B0B6-4796-8E1F-B9DF6F87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4" y="3571758"/>
            <a:ext cx="6300276" cy="315013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8285469-1771-4E2B-8189-876211A56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30973"/>
            <a:ext cx="4556750" cy="22860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70A6458-D8EC-4A80-A4C8-735C1809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732485"/>
            <a:ext cx="8666906" cy="3436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C84B73FD-FCDC-419B-B82B-1065E81C1EF3}"/>
              </a:ext>
            </a:extLst>
          </p:cNvPr>
          <p:cNvSpPr/>
          <p:nvPr/>
        </p:nvSpPr>
        <p:spPr>
          <a:xfrm>
            <a:off x="1936035" y="2387724"/>
            <a:ext cx="1051790" cy="41779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F6AEC086-1B5D-4A94-BAB6-719B5E60E7F0}"/>
              </a:ext>
            </a:extLst>
          </p:cNvPr>
          <p:cNvSpPr/>
          <p:nvPr/>
        </p:nvSpPr>
        <p:spPr>
          <a:xfrm>
            <a:off x="3801297" y="3429000"/>
            <a:ext cx="427685" cy="18875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EF6BA11-716A-442B-A6F6-46D72902285D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2555776" y="2805521"/>
            <a:ext cx="1245521" cy="7178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CAAB66B-CA09-42AB-A753-D522341C7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393" y="4318856"/>
            <a:ext cx="5643595" cy="2003815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2591BCBE-31C9-443D-93B9-E1E3774A9CA3}"/>
              </a:ext>
            </a:extLst>
          </p:cNvPr>
          <p:cNvSpPr/>
          <p:nvPr/>
        </p:nvSpPr>
        <p:spPr>
          <a:xfrm>
            <a:off x="4261652" y="3422077"/>
            <a:ext cx="310348" cy="18201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FF0920B7-BF1C-4EF2-A8BD-11ECCFF1D725}"/>
              </a:ext>
            </a:extLst>
          </p:cNvPr>
          <p:cNvSpPr/>
          <p:nvPr/>
        </p:nvSpPr>
        <p:spPr>
          <a:xfrm>
            <a:off x="395536" y="4483268"/>
            <a:ext cx="1368152" cy="1826051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9D0CABD5-537A-4EEF-9F73-3A0164E38BB6}"/>
              </a:ext>
            </a:extLst>
          </p:cNvPr>
          <p:cNvCxnSpPr>
            <a:cxnSpLocks/>
          </p:cNvCxnSpPr>
          <p:nvPr/>
        </p:nvCxnSpPr>
        <p:spPr>
          <a:xfrm flipH="1">
            <a:off x="2555776" y="3652472"/>
            <a:ext cx="1872209" cy="54820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ED0311CD-FDDC-4E92-A500-F45674DC3210}"/>
              </a:ext>
            </a:extLst>
          </p:cNvPr>
          <p:cNvSpPr/>
          <p:nvPr/>
        </p:nvSpPr>
        <p:spPr>
          <a:xfrm>
            <a:off x="971600" y="4100249"/>
            <a:ext cx="1521578" cy="20085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856687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보유기술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oogle Shape;82;p21"/>
          <p:cNvGrpSpPr/>
          <p:nvPr/>
        </p:nvGrpSpPr>
        <p:grpSpPr>
          <a:xfrm>
            <a:off x="612039" y="1948403"/>
            <a:ext cx="8044158" cy="3780060"/>
            <a:chOff x="109875" y="1073089"/>
            <a:chExt cx="8521949" cy="3731285"/>
          </a:xfrm>
        </p:grpSpPr>
        <p:pic>
          <p:nvPicPr>
            <p:cNvPr id="6" name="Google Shape;83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61938" y="3064137"/>
              <a:ext cx="1363777" cy="809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84;p21"/>
            <p:cNvGrpSpPr/>
            <p:nvPr/>
          </p:nvGrpSpPr>
          <p:grpSpPr>
            <a:xfrm>
              <a:off x="109875" y="1073089"/>
              <a:ext cx="8521949" cy="3731285"/>
              <a:chOff x="0" y="1246525"/>
              <a:chExt cx="8694091" cy="3652037"/>
            </a:xfrm>
          </p:grpSpPr>
          <p:pic>
            <p:nvPicPr>
              <p:cNvPr id="8" name="Google Shape;85;p2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213367" y="1374436"/>
                <a:ext cx="2480724" cy="62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86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26448" y="3948993"/>
                <a:ext cx="2122924" cy="949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87;p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2099250"/>
                <a:ext cx="2256434" cy="8918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94;p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78700" y="1246525"/>
                <a:ext cx="2095500" cy="884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95;p2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0" y="1246525"/>
                <a:ext cx="3346516" cy="852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26" name="Picture 2" descr="C:\Users\조은이\Desktop\에버랜드로고_(2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33" y="4745606"/>
            <a:ext cx="1488452" cy="14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조은이\Desktop\ObjectAid-UML-Explorer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2" b="68713"/>
          <a:stretch/>
        </p:blipFill>
        <p:spPr bwMode="auto">
          <a:xfrm>
            <a:off x="4623450" y="3063316"/>
            <a:ext cx="4032448" cy="11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조은이\Desktop\downloa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49" y="4511254"/>
            <a:ext cx="1503610" cy="15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조은이\Desktop\downloa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7" y="4797655"/>
            <a:ext cx="1662158" cy="9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00350" y="474560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</a:t>
            </a:r>
          </a:p>
        </p:txBody>
      </p:sp>
      <p:pic>
        <p:nvPicPr>
          <p:cNvPr id="11269" name="Picture 5" descr="C:\Users\조은이\Desktop\d94bcff71328e56a7a3949963865c62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53" y="2925042"/>
            <a:ext cx="1450253" cy="14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8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65DAFAA-5FF0-4D6F-8AFC-5FFA3118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48994"/>
            <a:ext cx="7462838" cy="3725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3ADBADD-9124-4D75-8841-09B2FC4A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25919"/>
            <a:ext cx="2925582" cy="4320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3CEE3E-520D-4659-B598-06E0BA91C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5077496"/>
            <a:ext cx="4510088" cy="10311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CEC20D4-50F0-4544-B13C-E6F5CDBC5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957" y="3645024"/>
            <a:ext cx="3115801" cy="3135903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B7F6A8F-A8C8-4200-8D27-533ECACA0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52" y="1179384"/>
            <a:ext cx="3569620" cy="156407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679B725A-B4B4-4835-83B7-2209A5EB68C4}"/>
              </a:ext>
            </a:extLst>
          </p:cNvPr>
          <p:cNvSpPr/>
          <p:nvPr/>
        </p:nvSpPr>
        <p:spPr>
          <a:xfrm>
            <a:off x="614391" y="2926459"/>
            <a:ext cx="1581345" cy="1222621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DF15E9B8-807C-40C5-8BCB-F76750D0821F}"/>
              </a:ext>
            </a:extLst>
          </p:cNvPr>
          <p:cNvSpPr/>
          <p:nvPr/>
        </p:nvSpPr>
        <p:spPr>
          <a:xfrm>
            <a:off x="2342969" y="2974693"/>
            <a:ext cx="2327595" cy="1031152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5DF2371A-457A-4219-A610-31155047AE3B}"/>
              </a:ext>
            </a:extLst>
          </p:cNvPr>
          <p:cNvSpPr/>
          <p:nvPr/>
        </p:nvSpPr>
        <p:spPr>
          <a:xfrm>
            <a:off x="4749521" y="2710887"/>
            <a:ext cx="2846815" cy="93413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7169211-9BB2-42E5-B307-CD3D9A950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42" y="1575173"/>
            <a:ext cx="4365985" cy="21793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C8A5F72-A700-4B80-9929-1455471B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87" y="4225484"/>
            <a:ext cx="4358622" cy="2179311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B15FE48A-1CF0-4E2D-A5B8-B4B7F2CC721A}"/>
              </a:ext>
            </a:extLst>
          </p:cNvPr>
          <p:cNvSpPr/>
          <p:nvPr/>
        </p:nvSpPr>
        <p:spPr>
          <a:xfrm>
            <a:off x="1926730" y="2466682"/>
            <a:ext cx="992431" cy="43112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82199C53-8909-4CE1-939B-B898EED2788F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2402392" y="2915531"/>
            <a:ext cx="1311332" cy="644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4848338B-98DD-4875-BF86-1D3DAC1217B7}"/>
              </a:ext>
            </a:extLst>
          </p:cNvPr>
          <p:cNvSpPr/>
          <p:nvPr/>
        </p:nvSpPr>
        <p:spPr>
          <a:xfrm>
            <a:off x="3713724" y="3468436"/>
            <a:ext cx="347841" cy="18283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628C7078-B5D8-42FD-8F2F-C2B1369FD9A0}"/>
              </a:ext>
            </a:extLst>
          </p:cNvPr>
          <p:cNvSpPr/>
          <p:nvPr/>
        </p:nvSpPr>
        <p:spPr>
          <a:xfrm>
            <a:off x="4133920" y="3495594"/>
            <a:ext cx="294064" cy="155679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D0FC2012-DFA8-40AF-A2A8-B733FFA0CD07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3485805" y="3574750"/>
            <a:ext cx="404729" cy="141607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B4BCAE53-4D4D-41BA-8EE1-F2253C3868A5}"/>
              </a:ext>
            </a:extLst>
          </p:cNvPr>
          <p:cNvSpPr/>
          <p:nvPr/>
        </p:nvSpPr>
        <p:spPr>
          <a:xfrm>
            <a:off x="2830469" y="4990820"/>
            <a:ext cx="1310672" cy="171794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C2DFF958-6583-4DB0-8364-12C5B4AD1A61}"/>
              </a:ext>
            </a:extLst>
          </p:cNvPr>
          <p:cNvSpPr/>
          <p:nvPr/>
        </p:nvSpPr>
        <p:spPr>
          <a:xfrm>
            <a:off x="3058058" y="2310996"/>
            <a:ext cx="895207" cy="171794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2B081D01-1B2E-409A-A176-84CC2D07C903}"/>
              </a:ext>
            </a:extLst>
          </p:cNvPr>
          <p:cNvCxnSpPr>
            <a:cxnSpLocks/>
            <a:stCxn id="32" idx="2"/>
            <a:endCxn id="28" idx="0"/>
          </p:cNvCxnSpPr>
          <p:nvPr/>
        </p:nvCxnSpPr>
        <p:spPr>
          <a:xfrm>
            <a:off x="3505662" y="2482790"/>
            <a:ext cx="775290" cy="10128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FAF2F185-9959-44FC-9967-6BF75E0C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2" y="1575173"/>
            <a:ext cx="8559323" cy="2534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3024175E-39C3-4007-9743-BC32C289B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311" y="2682243"/>
            <a:ext cx="4191693" cy="36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0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DB484A0-573D-4846-AA0B-6D300DF3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1520"/>
            <a:ext cx="4719217" cy="23755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7CE337F-F26B-44CE-AA32-E58970F3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044840"/>
            <a:ext cx="5328592" cy="2664296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1B340D10-5CBC-4A3D-8D1C-D51C9DC27896}"/>
              </a:ext>
            </a:extLst>
          </p:cNvPr>
          <p:cNvSpPr/>
          <p:nvPr/>
        </p:nvSpPr>
        <p:spPr>
          <a:xfrm>
            <a:off x="2067401" y="2709846"/>
            <a:ext cx="992431" cy="43112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564F3848-2A27-460A-9839-010B3BD27CCC}"/>
              </a:ext>
            </a:extLst>
          </p:cNvPr>
          <p:cNvCxnSpPr>
            <a:cxnSpLocks/>
          </p:cNvCxnSpPr>
          <p:nvPr/>
        </p:nvCxnSpPr>
        <p:spPr>
          <a:xfrm>
            <a:off x="2611128" y="3140968"/>
            <a:ext cx="160672" cy="2015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201F4DA-F0E0-45B5-B822-BF8FF32C5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4" y="1799004"/>
            <a:ext cx="8488248" cy="54645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0728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A6CC223-9106-40EB-B732-5A27491AB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55374"/>
            <a:ext cx="6200775" cy="3105616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F7AC5327-A9B3-433D-A0C9-FF445CEACCC1}"/>
              </a:ext>
            </a:extLst>
          </p:cNvPr>
          <p:cNvSpPr/>
          <p:nvPr/>
        </p:nvSpPr>
        <p:spPr>
          <a:xfrm>
            <a:off x="403191" y="2351158"/>
            <a:ext cx="5824993" cy="192659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84C3E9-B42A-4E58-B6CC-25E98263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25" y="3671098"/>
            <a:ext cx="7928455" cy="3105616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839C00A7-6EB8-4C1C-A7DE-5A9D704D5ADA}"/>
              </a:ext>
            </a:extLst>
          </p:cNvPr>
          <p:cNvSpPr/>
          <p:nvPr/>
        </p:nvSpPr>
        <p:spPr>
          <a:xfrm>
            <a:off x="448911" y="2051484"/>
            <a:ext cx="2178873" cy="22538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xmlns="" id="{E035461F-A98B-47DF-A009-E90E92A3EF68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627784" y="2164178"/>
            <a:ext cx="432048" cy="19265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4919A3DA-76F4-4079-BCCD-CAA4D869702C}"/>
              </a:ext>
            </a:extLst>
          </p:cNvPr>
          <p:cNvSpPr/>
          <p:nvPr/>
        </p:nvSpPr>
        <p:spPr>
          <a:xfrm>
            <a:off x="964025" y="4132818"/>
            <a:ext cx="2455847" cy="25977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1935522D-003D-4CB3-8CA7-EB0C1DC40661}"/>
              </a:ext>
            </a:extLst>
          </p:cNvPr>
          <p:cNvSpPr/>
          <p:nvPr/>
        </p:nvSpPr>
        <p:spPr>
          <a:xfrm>
            <a:off x="964025" y="5488635"/>
            <a:ext cx="7928455" cy="1288079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DDAEDD9F-8BE1-4184-939E-3E4A7642C8E1}"/>
              </a:ext>
            </a:extLst>
          </p:cNvPr>
          <p:cNvCxnSpPr>
            <a:cxnSpLocks/>
            <a:stCxn id="29" idx="3"/>
            <a:endCxn id="30" idx="0"/>
          </p:cNvCxnSpPr>
          <p:nvPr/>
        </p:nvCxnSpPr>
        <p:spPr>
          <a:xfrm flipH="1">
            <a:off x="4928253" y="3314453"/>
            <a:ext cx="1299931" cy="21741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33C2F81-8BE3-47FE-B580-8BF3B49C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18" y="4171922"/>
            <a:ext cx="5218112" cy="2609056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1C4FFEA-AE9B-4330-A4F0-C66E20D7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84" y="1479415"/>
            <a:ext cx="6471114" cy="32464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75DFAF5-1195-4643-ABEB-5D7495EC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419200" y="3861048"/>
            <a:ext cx="3495675" cy="84296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0055915D-4280-4BCB-9E5C-CC39E3ABB2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861"/>
          <a:stretch/>
        </p:blipFill>
        <p:spPr>
          <a:xfrm>
            <a:off x="3731568" y="2051057"/>
            <a:ext cx="3495675" cy="8284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4302E9CC-BD8A-4792-92AE-255D16F2BAE8}"/>
              </a:ext>
            </a:extLst>
          </p:cNvPr>
          <p:cNvSpPr/>
          <p:nvPr/>
        </p:nvSpPr>
        <p:spPr>
          <a:xfrm>
            <a:off x="543857" y="2387510"/>
            <a:ext cx="2706766" cy="221234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218E2A65-415A-479F-997D-F4A4372E0FFD}"/>
              </a:ext>
            </a:extLst>
          </p:cNvPr>
          <p:cNvSpPr/>
          <p:nvPr/>
        </p:nvSpPr>
        <p:spPr>
          <a:xfrm>
            <a:off x="467544" y="3032925"/>
            <a:ext cx="2265454" cy="68410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61D6ED7F-ADE8-44CB-AABE-07F406D0B9D7}"/>
              </a:ext>
            </a:extLst>
          </p:cNvPr>
          <p:cNvSpPr/>
          <p:nvPr/>
        </p:nvSpPr>
        <p:spPr>
          <a:xfrm>
            <a:off x="3011488" y="3027607"/>
            <a:ext cx="1440160" cy="676059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17DD695-D922-489F-867A-991D4C0C3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468" y="3851765"/>
            <a:ext cx="4497793" cy="31253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545A7F6C-E69C-425E-927F-D7E67D53AD06}"/>
              </a:ext>
            </a:extLst>
          </p:cNvPr>
          <p:cNvSpPr/>
          <p:nvPr/>
        </p:nvSpPr>
        <p:spPr>
          <a:xfrm>
            <a:off x="3536706" y="4874001"/>
            <a:ext cx="5067742" cy="262556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27C08AFF-4518-4782-BDF2-1602D9B819A9}"/>
              </a:ext>
            </a:extLst>
          </p:cNvPr>
          <p:cNvSpPr/>
          <p:nvPr/>
        </p:nvSpPr>
        <p:spPr>
          <a:xfrm>
            <a:off x="6076936" y="4333779"/>
            <a:ext cx="428287" cy="23474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627D200C-9562-46FB-B1C7-9693340D6870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6070577" y="4568519"/>
            <a:ext cx="229616" cy="30548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CD422D4-B918-4808-8E7E-77AD3EF2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5105400" cy="25548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33D8720-758C-4C84-8E23-5960476D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039638"/>
            <a:ext cx="5263480" cy="2631740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xmlns="" id="{74DC3712-73FB-4A96-8455-0D1BAD17A81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763689" y="3232083"/>
            <a:ext cx="2305039" cy="1593261"/>
          </a:xfrm>
          <a:prstGeom prst="bentConnector3">
            <a:avLst>
              <a:gd name="adj1" fmla="val 7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8C33C70-3CB5-4AD4-80A3-3AE190365EFD}"/>
              </a:ext>
            </a:extLst>
          </p:cNvPr>
          <p:cNvSpPr/>
          <p:nvPr/>
        </p:nvSpPr>
        <p:spPr>
          <a:xfrm>
            <a:off x="2411760" y="2725606"/>
            <a:ext cx="1152128" cy="48737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D26882B2-950B-4A9C-9EAD-FFC8711419CF}"/>
              </a:ext>
            </a:extLst>
          </p:cNvPr>
          <p:cNvSpPr/>
          <p:nvPr/>
        </p:nvSpPr>
        <p:spPr>
          <a:xfrm>
            <a:off x="1249740" y="3068960"/>
            <a:ext cx="1152128" cy="14401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A589B2DF-56A2-4A09-80E9-B47DD9ECB61E}"/>
              </a:ext>
            </a:extLst>
          </p:cNvPr>
          <p:cNvSpPr/>
          <p:nvPr/>
        </p:nvSpPr>
        <p:spPr>
          <a:xfrm>
            <a:off x="4068728" y="4709519"/>
            <a:ext cx="1288191" cy="231649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B2FC3A2-0F6F-421A-9F91-0E2970075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95" y="4982424"/>
            <a:ext cx="6550610" cy="13204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BA71FC69-4B27-4B82-95F8-EB39D2D950F0}"/>
              </a:ext>
            </a:extLst>
          </p:cNvPr>
          <p:cNvSpPr/>
          <p:nvPr/>
        </p:nvSpPr>
        <p:spPr>
          <a:xfrm>
            <a:off x="4277602" y="3717032"/>
            <a:ext cx="510422" cy="18131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9D684CA0-208E-4BDB-8DEB-C5122288BB8E}"/>
              </a:ext>
            </a:extLst>
          </p:cNvPr>
          <p:cNvCxnSpPr>
            <a:cxnSpLocks/>
          </p:cNvCxnSpPr>
          <p:nvPr/>
        </p:nvCxnSpPr>
        <p:spPr>
          <a:xfrm flipH="1" flipV="1">
            <a:off x="3573780" y="2981539"/>
            <a:ext cx="1007798" cy="782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7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5510" y="761329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기능 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이혜련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77F3FE7-B376-4965-8409-D11063B7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6" y="1440926"/>
            <a:ext cx="5184575" cy="25922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FCE0E10-69D1-443E-8069-79397CE2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005064"/>
            <a:ext cx="5040560" cy="252028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8FB38835-3049-40F1-B26E-FC97AD18C4E4}"/>
              </a:ext>
            </a:extLst>
          </p:cNvPr>
          <p:cNvSpPr/>
          <p:nvPr/>
        </p:nvSpPr>
        <p:spPr>
          <a:xfrm>
            <a:off x="3845554" y="3717032"/>
            <a:ext cx="510422" cy="18131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D1A6BA21-07E1-40B3-AAB5-21303CAE319F}"/>
              </a:ext>
            </a:extLst>
          </p:cNvPr>
          <p:cNvCxnSpPr>
            <a:cxnSpLocks/>
          </p:cNvCxnSpPr>
          <p:nvPr/>
        </p:nvCxnSpPr>
        <p:spPr>
          <a:xfrm flipH="1" flipV="1">
            <a:off x="3347864" y="3162849"/>
            <a:ext cx="801666" cy="601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277F2A0C-57BE-415D-A530-5849B4B77A3E}"/>
              </a:ext>
            </a:extLst>
          </p:cNvPr>
          <p:cNvSpPr/>
          <p:nvPr/>
        </p:nvSpPr>
        <p:spPr>
          <a:xfrm>
            <a:off x="2411760" y="2680138"/>
            <a:ext cx="1152128" cy="53283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92619F9-C12B-43BA-889D-6A266D8E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57" y="5127574"/>
            <a:ext cx="8559508" cy="80510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97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2-3) 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RUD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텍스트 필드에서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통해 넘겨 받은 값으로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nsert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 실행하여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예약하는 화면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8"/>
            <a:ext cx="8416240" cy="42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8"/>
            <a:ext cx="8416240" cy="42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7"/>
            <a:ext cx="8416240" cy="42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99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2-3) C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416240" cy="425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43288" y="5828490"/>
            <a:ext cx="7181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 결과의 각 레코드를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넣고 전체를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ArrayList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받아주어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DefaultTableModel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Row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추가하여 조회결과를 보여주는 화면 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416240" cy="425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" y="1412777"/>
            <a:ext cx="8479324" cy="425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8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2-3) CR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텍스트 필드에 있는 예약정보를 받아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문을 실행하여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예약을 변경하는 화면 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9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9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9"/>
            <a:ext cx="8439514" cy="431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18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1502223"/>
              </p:ext>
            </p:extLst>
          </p:nvPr>
        </p:nvGraphicFramePr>
        <p:xfrm>
          <a:off x="611562" y="1052737"/>
          <a:ext cx="7416825" cy="2200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1800200"/>
                <a:gridCol w="935418"/>
                <a:gridCol w="1247910"/>
                <a:gridCol w="1247910"/>
                <a:gridCol w="1177275"/>
              </a:tblGrid>
              <a:tr h="37307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8/19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8/20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8/21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8/22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47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프로젝트 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데이터베이스 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85273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레이아웃</a:t>
                      </a:r>
                      <a:r>
                        <a:rPr lang="en-US" altLang="ko-KR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작업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80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00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디버깅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38286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18864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1-2)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개발기간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65570"/>
              </p:ext>
            </p:extLst>
          </p:nvPr>
        </p:nvGraphicFramePr>
        <p:xfrm>
          <a:off x="539552" y="3429000"/>
          <a:ext cx="7488834" cy="2511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139"/>
                <a:gridCol w="1488165"/>
                <a:gridCol w="1008113"/>
                <a:gridCol w="1248139"/>
                <a:gridCol w="1248139"/>
                <a:gridCol w="1248139"/>
              </a:tblGrid>
              <a:tr h="310896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8/23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8/24</a:t>
                      </a:r>
                      <a:endParaRPr lang="ko-KR" altLang="en-US" sz="1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8/25</a:t>
                      </a:r>
                      <a:endParaRPr lang="ko-KR" altLang="en-US" sz="14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8/26</a:t>
                      </a:r>
                      <a:endParaRPr lang="ko-KR" altLang="en-US" sz="14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211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프로젝트 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211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데이터베이스 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3716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레이아웃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410411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410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디버깅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5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2-3) CRU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텍스트 필드에 있는 예약번호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키값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받아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Delete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문을 실행하여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해당 예약 내역을 취소하는 화면 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9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29504"/>
            <a:ext cx="8439513" cy="430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16929"/>
            <a:ext cx="8439514" cy="431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8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2-3)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예약번호 알고리즘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DateTimeFomatter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날짜형식과 순차적으로 증가하는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6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자리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format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조합하여 예약번호 생성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예약번호 생성 시 최근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예약번호를 불러와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당일 예약이 있으면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+1,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없으면 초기값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(1)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예약번호 생성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8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7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8"/>
            <a:ext cx="8439514" cy="431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25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2-3)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 변경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Reflash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조회 버튼 클릭 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 조건을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like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주어 텍스트 필드가 빈 값일 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모든 예약 내역 출력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조회 완료 후 텍스트 필드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검색창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초기화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WindowFocusListener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매서드로</a:t>
            </a:r>
            <a:r>
              <a:rPr lang="ko-KR" altLang="en-US" sz="16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화면 선택 시 조회 버튼 클릭 되도록 정의</a:t>
            </a:r>
            <a:endParaRPr lang="en-US" altLang="ko-KR" sz="160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16928"/>
            <a:ext cx="8439514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16927"/>
            <a:ext cx="8419121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08551"/>
            <a:ext cx="8439514" cy="433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08551"/>
            <a:ext cx="8419121" cy="433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2693524" y="1935520"/>
            <a:ext cx="79208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0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323528" y="147990"/>
            <a:ext cx="7395592" cy="571695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7544" y="692696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 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작성</a:t>
            </a:r>
            <a:r>
              <a:rPr lang="en-US" altLang="ko-KR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lang="en-US" altLang="ko-KR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권한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116632"/>
            <a:ext cx="427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2-4) 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작성</a:t>
            </a:r>
            <a:r>
              <a:rPr lang="en-US" altLang="ko-KR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lang="en-US" altLang="ko-KR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권한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7452" y="2204864"/>
            <a:ext cx="3946996" cy="172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2852936"/>
            <a:ext cx="4032447" cy="78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3528" y="1340768"/>
            <a:ext cx="396044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BoardConfirm.java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비로그인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상태이거나 본인이 아닌 사용자는 수정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삭제 버튼을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못보게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하고 본인이거나 관리자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(root)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일 경우에는 수정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삭제 버튼을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보이게하여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권한을 부여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글작성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또한 로그인시에만 사용가능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423" y="548680"/>
            <a:ext cx="3930167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4273" y="1052736"/>
            <a:ext cx="204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BoardConfirm.java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6245" y="4941168"/>
            <a:ext cx="4352219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16016" y="620688"/>
            <a:ext cx="23042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3"/>
                </a:solidFill>
              </a:rPr>
              <a:t>비로그인</a:t>
            </a:r>
            <a:r>
              <a:rPr lang="ko-KR" altLang="en-US" sz="1200" dirty="0" smtClean="0">
                <a:solidFill>
                  <a:schemeClr val="accent3"/>
                </a:solidFill>
              </a:rPr>
              <a:t> 상태거나 로그인 상태여도</a:t>
            </a:r>
            <a:endParaRPr lang="en-US" altLang="ko-KR" sz="1200" dirty="0" smtClean="0">
              <a:solidFill>
                <a:schemeClr val="accent3"/>
              </a:solidFill>
            </a:endParaRPr>
          </a:p>
          <a:p>
            <a:r>
              <a:rPr lang="ko-KR" altLang="en-US" sz="1200" dirty="0" smtClean="0">
                <a:solidFill>
                  <a:schemeClr val="accent3"/>
                </a:solidFill>
              </a:rPr>
              <a:t>본인이 </a:t>
            </a:r>
            <a:r>
              <a:rPr lang="ko-KR" altLang="en-US" sz="1000" dirty="0" smtClean="0">
                <a:solidFill>
                  <a:schemeClr val="accent3"/>
                </a:solidFill>
              </a:rPr>
              <a:t>아닐</a:t>
            </a:r>
            <a:r>
              <a:rPr lang="ko-KR" altLang="en-US" sz="1200" dirty="0" smtClean="0">
                <a:solidFill>
                  <a:schemeClr val="accent3"/>
                </a:solidFill>
              </a:rPr>
              <a:t> 때는 </a:t>
            </a:r>
            <a:r>
              <a:rPr lang="ko-KR" altLang="en-US" sz="1200" dirty="0" err="1">
                <a:solidFill>
                  <a:schemeClr val="accent3"/>
                </a:solidFill>
              </a:rPr>
              <a:t>글내용</a:t>
            </a:r>
            <a:r>
              <a:rPr lang="ko-KR" altLang="en-US" sz="1200" dirty="0">
                <a:solidFill>
                  <a:schemeClr val="accent3"/>
                </a:solidFill>
              </a:rPr>
              <a:t> 확인만 </a:t>
            </a:r>
            <a:r>
              <a:rPr lang="ko-KR" altLang="en-US" sz="1200" dirty="0" smtClean="0">
                <a:solidFill>
                  <a:schemeClr val="accent3"/>
                </a:solidFill>
              </a:rPr>
              <a:t>가능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8144" y="1555971"/>
            <a:ext cx="2304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수정</a:t>
            </a:r>
            <a:r>
              <a:rPr lang="en-US" altLang="ko-KR" sz="1200" dirty="0">
                <a:solidFill>
                  <a:schemeClr val="accent3"/>
                </a:solidFill>
              </a:rPr>
              <a:t>, </a:t>
            </a:r>
            <a:r>
              <a:rPr lang="ko-KR" altLang="en-US" sz="1200" dirty="0">
                <a:solidFill>
                  <a:schemeClr val="accent3"/>
                </a:solidFill>
              </a:rPr>
              <a:t>삭제 버튼이 보이지 않음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76256" y="1832970"/>
            <a:ext cx="1008112" cy="29988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664916" y="2204864"/>
            <a:ext cx="3960440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3528" y="4908802"/>
            <a:ext cx="8311193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44008" y="2282388"/>
            <a:ext cx="23042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3"/>
                </a:solidFill>
              </a:rPr>
              <a:t>로그인</a:t>
            </a:r>
            <a:r>
              <a:rPr lang="en-US" altLang="ko-KR" sz="1200" dirty="0" smtClean="0">
                <a:solidFill>
                  <a:schemeClr val="accent3"/>
                </a:solidFill>
              </a:rPr>
              <a:t>(</a:t>
            </a:r>
            <a:r>
              <a:rPr lang="ko-KR" altLang="en-US" sz="1200" dirty="0" smtClean="0">
                <a:solidFill>
                  <a:schemeClr val="accent3"/>
                </a:solidFill>
              </a:rPr>
              <a:t>본인 혹은 관리자</a:t>
            </a:r>
            <a:r>
              <a:rPr lang="en-US" altLang="ko-KR" sz="1200" dirty="0">
                <a:solidFill>
                  <a:schemeClr val="accent3"/>
                </a:solidFill>
              </a:rPr>
              <a:t>[</a:t>
            </a:r>
            <a:r>
              <a:rPr lang="en-US" altLang="ko-KR" sz="1200" dirty="0" smtClean="0">
                <a:solidFill>
                  <a:schemeClr val="accent3"/>
                </a:solidFill>
              </a:rPr>
              <a:t>root])</a:t>
            </a:r>
            <a:r>
              <a:rPr lang="ko-KR" altLang="en-US" sz="1200" dirty="0" smtClean="0">
                <a:solidFill>
                  <a:schemeClr val="accent3"/>
                </a:solidFill>
              </a:rPr>
              <a:t> 상태일 때는 글 수정</a:t>
            </a:r>
            <a:r>
              <a:rPr lang="en-US" altLang="ko-KR" sz="1200" dirty="0" smtClean="0">
                <a:solidFill>
                  <a:schemeClr val="accent3"/>
                </a:solidFill>
              </a:rPr>
              <a:t>, </a:t>
            </a:r>
            <a:r>
              <a:rPr lang="ko-KR" altLang="en-US" sz="1200" dirty="0" smtClean="0">
                <a:solidFill>
                  <a:schemeClr val="accent3"/>
                </a:solidFill>
              </a:rPr>
              <a:t>삭제도 가능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4168" y="3284163"/>
            <a:ext cx="2304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수정</a:t>
            </a:r>
            <a:r>
              <a:rPr lang="en-US" altLang="ko-KR" sz="1200" dirty="0">
                <a:solidFill>
                  <a:schemeClr val="accent3"/>
                </a:solidFill>
              </a:rPr>
              <a:t>, </a:t>
            </a:r>
            <a:r>
              <a:rPr lang="ko-KR" altLang="en-US" sz="1200" dirty="0">
                <a:solidFill>
                  <a:schemeClr val="accent3"/>
                </a:solidFill>
              </a:rPr>
              <a:t>삭제 </a:t>
            </a:r>
            <a:r>
              <a:rPr lang="ko-KR" altLang="en-US" sz="1200" dirty="0" smtClean="0">
                <a:solidFill>
                  <a:schemeClr val="accent3"/>
                </a:solidFill>
              </a:rPr>
              <a:t>버튼이 보임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76256" y="3561162"/>
            <a:ext cx="1008112" cy="29988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1" y="4941168"/>
            <a:ext cx="4227604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44008" y="5130341"/>
            <a:ext cx="23042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3"/>
                </a:solidFill>
              </a:rPr>
              <a:t>로그인</a:t>
            </a:r>
            <a:r>
              <a:rPr lang="en-US" altLang="ko-KR" sz="1200" dirty="0" smtClean="0">
                <a:solidFill>
                  <a:schemeClr val="accent3"/>
                </a:solidFill>
              </a:rPr>
              <a:t>(</a:t>
            </a:r>
            <a:r>
              <a:rPr lang="ko-KR" altLang="en-US" sz="1200" dirty="0" smtClean="0">
                <a:solidFill>
                  <a:schemeClr val="accent3"/>
                </a:solidFill>
              </a:rPr>
              <a:t>본인 혹은 관리자</a:t>
            </a:r>
            <a:r>
              <a:rPr lang="en-US" altLang="ko-KR" sz="1200" dirty="0">
                <a:solidFill>
                  <a:schemeClr val="accent3"/>
                </a:solidFill>
              </a:rPr>
              <a:t>[</a:t>
            </a:r>
            <a:r>
              <a:rPr lang="en-US" altLang="ko-KR" sz="1200" dirty="0" smtClean="0">
                <a:solidFill>
                  <a:schemeClr val="accent3"/>
                </a:solidFill>
              </a:rPr>
              <a:t>root])</a:t>
            </a:r>
            <a:r>
              <a:rPr lang="ko-KR" altLang="en-US" sz="1200" dirty="0" smtClean="0">
                <a:solidFill>
                  <a:schemeClr val="accent3"/>
                </a:solidFill>
              </a:rPr>
              <a:t> 상태일 때는 </a:t>
            </a:r>
            <a:r>
              <a:rPr lang="ko-KR" altLang="en-US" sz="1200" dirty="0" err="1" smtClean="0">
                <a:solidFill>
                  <a:schemeClr val="accent3"/>
                </a:solidFill>
              </a:rPr>
              <a:t>글작성</a:t>
            </a:r>
            <a:r>
              <a:rPr lang="ko-KR" altLang="en-US" sz="1200" dirty="0" smtClean="0">
                <a:solidFill>
                  <a:schemeClr val="accent3"/>
                </a:solidFill>
              </a:rPr>
              <a:t> 가능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5130341"/>
            <a:ext cx="23042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3"/>
                </a:solidFill>
              </a:rPr>
              <a:t>비로그인</a:t>
            </a:r>
            <a:r>
              <a:rPr lang="ko-KR" altLang="en-US" sz="1200" dirty="0" smtClean="0">
                <a:solidFill>
                  <a:schemeClr val="accent3"/>
                </a:solidFill>
              </a:rPr>
              <a:t> 상태일 때는 로그인 </a:t>
            </a:r>
            <a:r>
              <a:rPr lang="ko-KR" altLang="en-US" sz="1200" dirty="0" err="1" smtClean="0">
                <a:solidFill>
                  <a:schemeClr val="accent3"/>
                </a:solidFill>
              </a:rPr>
              <a:t>메시지가뜨고</a:t>
            </a:r>
            <a:r>
              <a:rPr lang="ko-KR" altLang="en-US" sz="1200" dirty="0" smtClean="0">
                <a:solidFill>
                  <a:schemeClr val="accent3"/>
                </a:solidFill>
              </a:rPr>
              <a:t> 확인을 누르면 로그인 페이지로 감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8712" y="5589240"/>
            <a:ext cx="13832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3"/>
                </a:solidFill>
              </a:rPr>
              <a:t>글작성</a:t>
            </a:r>
            <a:r>
              <a:rPr lang="ko-KR" altLang="en-US" sz="1200" dirty="0" smtClean="0">
                <a:solidFill>
                  <a:schemeClr val="accent3"/>
                </a:solidFill>
              </a:rPr>
              <a:t> 버튼을 누르면 </a:t>
            </a:r>
            <a:endParaRPr lang="en-US" altLang="ko-KR" sz="1200" dirty="0" smtClean="0">
              <a:solidFill>
                <a:schemeClr val="accent3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accent3"/>
                </a:solidFill>
              </a:rPr>
              <a:t>로그인 </a:t>
            </a:r>
            <a:r>
              <a:rPr lang="ko-KR" altLang="en-US" sz="1200" dirty="0" err="1" smtClean="0">
                <a:solidFill>
                  <a:schemeClr val="accent3"/>
                </a:solidFill>
              </a:rPr>
              <a:t>메시지가뜸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11760" y="6021288"/>
            <a:ext cx="1008112" cy="43204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699792" y="6429536"/>
            <a:ext cx="576064" cy="38384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클</a:t>
            </a:r>
            <a:r>
              <a:rPr lang="ko-KR" altLang="en-US" sz="1000" dirty="0">
                <a:solidFill>
                  <a:schemeClr val="accent3"/>
                </a:solidFill>
              </a:rPr>
              <a:t>릭</a:t>
            </a:r>
          </a:p>
        </p:txBody>
      </p:sp>
      <p:sp>
        <p:nvSpPr>
          <p:cNvPr id="29" name="위쪽 화살표 28"/>
          <p:cNvSpPr/>
          <p:nvPr/>
        </p:nvSpPr>
        <p:spPr>
          <a:xfrm>
            <a:off x="2483768" y="6404299"/>
            <a:ext cx="288032" cy="282637"/>
          </a:xfrm>
          <a:prstGeom prst="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03547" y="3140968"/>
            <a:ext cx="1116125" cy="1499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763688" y="3140968"/>
            <a:ext cx="1656184" cy="15165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endCxn id="19" idx="1"/>
          </p:cNvCxnSpPr>
          <p:nvPr/>
        </p:nvCxnSpPr>
        <p:spPr>
          <a:xfrm flipV="1">
            <a:off x="1619672" y="2513221"/>
            <a:ext cx="3024336" cy="70271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5" idx="3"/>
            <a:endCxn id="19" idx="1"/>
          </p:cNvCxnSpPr>
          <p:nvPr/>
        </p:nvCxnSpPr>
        <p:spPr>
          <a:xfrm flipV="1">
            <a:off x="3419872" y="2513221"/>
            <a:ext cx="1224136" cy="70357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55947" y="3284984"/>
            <a:ext cx="1899829" cy="1499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8" idx="2"/>
          </p:cNvCxnSpPr>
          <p:nvPr/>
        </p:nvCxnSpPr>
        <p:spPr>
          <a:xfrm rot="16200000" flipH="1">
            <a:off x="4100007" y="940781"/>
            <a:ext cx="282104" cy="5270395"/>
          </a:xfrm>
          <a:prstGeom prst="bentConnector2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789040"/>
            <a:ext cx="446449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418431" y="3866975"/>
            <a:ext cx="1273250" cy="14994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0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60032" y="774839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CRUD(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select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</a:t>
            </a:r>
            <a:r>
              <a:rPr lang="ko-KR" altLang="en-US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118" y="1268759"/>
            <a:ext cx="3960440" cy="236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716016" y="3638141"/>
            <a:ext cx="331236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테이블 전체항목을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BoardMain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전체목록화면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나타내주기 위해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ArrayList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타입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SelectAll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71" y="1772816"/>
            <a:ext cx="402288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5" y="4653136"/>
            <a:ext cx="4032447" cy="139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671" y="1063769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BoardDAO.java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106" y="4365104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BoardMain.java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6" y="1340768"/>
            <a:ext cx="4032447" cy="3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90603" y="4970289"/>
            <a:ext cx="331236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BoardMain.java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SelectAll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불러와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차원 배열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list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생성하여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model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나타내고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for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반복문을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사용하여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list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추가했었던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각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항목값들을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가져오고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record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계속 추가함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60032" y="1567268"/>
            <a:ext cx="3384376" cy="78161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71600" y="3104963"/>
            <a:ext cx="1224136" cy="61206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1932" y="5157192"/>
            <a:ext cx="1827820" cy="14553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28245" y="1483267"/>
            <a:ext cx="1758692" cy="14553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23528" y="147990"/>
            <a:ext cx="7395592" cy="5716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4468" y="755412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 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목록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보여주기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select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68713" y="1844824"/>
            <a:ext cx="2942212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5372" y="4274861"/>
            <a:ext cx="763341" cy="16225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5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4916" y="550390"/>
            <a:ext cx="3960440" cy="273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260648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CRUD(</a:t>
            </a:r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selectS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4916" y="3218524"/>
            <a:ext cx="3960440" cy="287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716016" y="4437112"/>
            <a:ext cx="331236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검색된 테이블 항목을 나타내주기 위해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ArrayList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타입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SelectS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524" y="1628800"/>
            <a:ext cx="402246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4725144"/>
            <a:ext cx="4051109" cy="20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671" y="1052736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BoardDAO.java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106" y="4437112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BoardMain.java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268760"/>
            <a:ext cx="4032447" cy="3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16016" y="5589240"/>
            <a:ext cx="3312368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BoardMain.java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SelectS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불러와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차원 배열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list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생성하여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model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나타냄</a:t>
            </a:r>
            <a:endParaRPr lang="en-US" altLang="ko-KR" sz="15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47700" y="2908809"/>
            <a:ext cx="849000" cy="16015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ea"/>
                <a:ea typeface="+mj-ea"/>
              </a:rPr>
              <a:t>Root</a:t>
            </a:r>
            <a:r>
              <a:rPr lang="ko-KR" altLang="en-US" sz="1000" dirty="0" smtClean="0">
                <a:solidFill>
                  <a:srgbClr val="C00000"/>
                </a:solidFill>
                <a:latin typeface="+mj-ea"/>
                <a:ea typeface="+mj-ea"/>
              </a:rPr>
              <a:t>로 검색</a:t>
            </a:r>
            <a:endParaRPr lang="ko-KR" altLang="en-US" sz="10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28184" y="3748912"/>
            <a:ext cx="792088" cy="18414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6696236" y="2636912"/>
            <a:ext cx="612068" cy="49124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클릭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28184" y="1556792"/>
            <a:ext cx="288032" cy="21602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28184" y="980728"/>
            <a:ext cx="288032" cy="21602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6804248" y="3128159"/>
            <a:ext cx="367588" cy="444857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664916" y="3195881"/>
            <a:ext cx="3960440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 txBox="1">
            <a:spLocks/>
          </p:cNvSpPr>
          <p:nvPr/>
        </p:nvSpPr>
        <p:spPr>
          <a:xfrm>
            <a:off x="323528" y="147990"/>
            <a:ext cx="7395592" cy="5716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4468" y="755412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 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목록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보여주기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selectS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71600" y="1340768"/>
            <a:ext cx="2088232" cy="1804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72272" y="1700673"/>
            <a:ext cx="3355712" cy="14415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5576" y="3030699"/>
            <a:ext cx="864096" cy="6143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75556" y="4149080"/>
            <a:ext cx="612068" cy="1804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04602" y="5549140"/>
            <a:ext cx="903101" cy="1804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7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152" y="3573016"/>
            <a:ext cx="3960440" cy="210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528" y="147990"/>
            <a:ext cx="7395592" cy="571695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9744" y="260648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2-4) CRUD(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insert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0475" y="1844824"/>
            <a:ext cx="3960440" cy="174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690603" y="4737058"/>
            <a:ext cx="3312368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테이블의 각 항목들에 값을 입력해주기 위해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insert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8" y="1835016"/>
            <a:ext cx="4032447" cy="160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6" y="3638140"/>
            <a:ext cx="4032447" cy="28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7106" y="1130259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BoardDAO.java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468" y="3378597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BoardWrite.java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9" y="1407258"/>
            <a:ext cx="4032446" cy="3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00475" y="5589240"/>
            <a:ext cx="331236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BoardWrite.java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컨펌창에서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글작성확인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버튼을 누르면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입력받은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값들을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insert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메소드의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입력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152" y="572476"/>
            <a:ext cx="3976763" cy="126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7092280" y="1412776"/>
            <a:ext cx="576064" cy="38384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클</a:t>
            </a:r>
            <a:r>
              <a:rPr lang="ko-KR" altLang="en-US" sz="1000" dirty="0">
                <a:solidFill>
                  <a:schemeClr val="accent3"/>
                </a:solidFill>
              </a:rPr>
              <a:t>릭</a:t>
            </a:r>
          </a:p>
        </p:txBody>
      </p:sp>
      <p:sp>
        <p:nvSpPr>
          <p:cNvPr id="6" name="아래쪽 화살표 5"/>
          <p:cNvSpPr/>
          <p:nvPr/>
        </p:nvSpPr>
        <p:spPr>
          <a:xfrm>
            <a:off x="7245821" y="1796616"/>
            <a:ext cx="288032" cy="408248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19672" y="1538153"/>
            <a:ext cx="494491" cy="14553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331640" y="5518113"/>
            <a:ext cx="1368152" cy="5751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684152" y="1844824"/>
            <a:ext cx="3960440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7308304" y="3140968"/>
            <a:ext cx="576064" cy="38384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클</a:t>
            </a:r>
            <a:r>
              <a:rPr lang="ko-KR" altLang="en-US" sz="1000" dirty="0">
                <a:solidFill>
                  <a:schemeClr val="accent3"/>
                </a:solidFill>
              </a:rPr>
              <a:t>릭</a:t>
            </a:r>
          </a:p>
        </p:txBody>
      </p:sp>
      <p:sp>
        <p:nvSpPr>
          <p:cNvPr id="20" name="아래쪽 화살표 19"/>
          <p:cNvSpPr/>
          <p:nvPr/>
        </p:nvSpPr>
        <p:spPr>
          <a:xfrm rot="6556340">
            <a:off x="7325052" y="2772349"/>
            <a:ext cx="153602" cy="445276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277333" y="2564904"/>
            <a:ext cx="576064" cy="38384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클</a:t>
            </a:r>
            <a:r>
              <a:rPr lang="ko-KR" altLang="en-US" sz="1000" dirty="0">
                <a:solidFill>
                  <a:schemeClr val="accent3"/>
                </a:solidFill>
              </a:rPr>
              <a:t>릭</a:t>
            </a:r>
          </a:p>
        </p:txBody>
      </p:sp>
      <p:sp>
        <p:nvSpPr>
          <p:cNvPr id="22" name="아래쪽 화살표 21"/>
          <p:cNvSpPr/>
          <p:nvPr/>
        </p:nvSpPr>
        <p:spPr>
          <a:xfrm>
            <a:off x="6421349" y="2968126"/>
            <a:ext cx="288032" cy="96493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684152" y="3573016"/>
            <a:ext cx="3960440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220072" y="2204864"/>
            <a:ext cx="792088" cy="18414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649427" y="4365104"/>
            <a:ext cx="707232" cy="17589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4468" y="755412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작성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insert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80186" y="1928732"/>
            <a:ext cx="3346729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1750" y="2224929"/>
            <a:ext cx="1553797" cy="3399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04048" y="1072801"/>
            <a:ext cx="3312368" cy="12395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49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323528" y="147990"/>
            <a:ext cx="7395592" cy="571695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356" y="3501008"/>
            <a:ext cx="393620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44008" y="33265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2-4) CRUD(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update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제목</a:t>
            </a:r>
            <a:r>
              <a:rPr lang="en-US" altLang="ko-KR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)-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356" y="692696"/>
            <a:ext cx="3936202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713709" y="4941168"/>
            <a:ext cx="3312368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테이블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title, content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값을 수정하기 위해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8" y="1730758"/>
            <a:ext cx="4032447" cy="16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71" y="3655596"/>
            <a:ext cx="4032447" cy="25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7106" y="1130259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BoardDAO.java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468" y="3378597"/>
            <a:ext cx="162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BoardConfirm.java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9" y="1452045"/>
            <a:ext cx="4032446" cy="27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16016" y="5805264"/>
            <a:ext cx="331236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BoardConfirm.java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컨펌창에서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글수정확인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버튼을 누르면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입력받은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값들을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메소드의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입력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118" y="2132856"/>
            <a:ext cx="3960440" cy="146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60032" y="1628800"/>
            <a:ext cx="3384376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rgbClr val="C00000"/>
                </a:solidFill>
              </a:rPr>
              <a:t>클릭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6372200" y="1772816"/>
            <a:ext cx="195224" cy="504056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148064" y="2420888"/>
            <a:ext cx="576064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48064" y="2863033"/>
            <a:ext cx="1008112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29150" y="4509120"/>
            <a:ext cx="3343250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6539337" y="2973418"/>
            <a:ext cx="163773" cy="743614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228185" y="2564904"/>
            <a:ext cx="576064" cy="40075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</a:rPr>
              <a:t>클릭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9098" y="1591401"/>
            <a:ext cx="454590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21066" y="4666006"/>
            <a:ext cx="1521828" cy="41917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456168" y="5333583"/>
            <a:ext cx="883583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559117" y="2100470"/>
            <a:ext cx="3960440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559118" y="3593211"/>
            <a:ext cx="3960440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6796212" y="3100251"/>
            <a:ext cx="576064" cy="40075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</a:rPr>
              <a:t>클릭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33" name="아래쪽 화살표 32"/>
          <p:cNvSpPr/>
          <p:nvPr/>
        </p:nvSpPr>
        <p:spPr>
          <a:xfrm rot="8136478">
            <a:off x="7142639" y="2821879"/>
            <a:ext cx="116781" cy="370291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4468" y="755412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update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14132" y="1809895"/>
            <a:ext cx="2565780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5119" y="2060848"/>
            <a:ext cx="1610617" cy="3204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4554" y="773995"/>
            <a:ext cx="3953639" cy="314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4553" y="3172122"/>
            <a:ext cx="3953639" cy="305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88024" y="40466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2-4) CRUD(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update</a:t>
            </a:r>
            <a:r>
              <a:rPr lang="ko-KR" altLang="en-US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조회수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74554" y="4498985"/>
            <a:ext cx="3312368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글확인시마다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조회수를 증가 시키기 위해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updateH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9" y="1897487"/>
            <a:ext cx="4032446" cy="175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71" y="4509120"/>
            <a:ext cx="4032447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7106" y="1130259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BoardDAO.java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468" y="3656057"/>
            <a:ext cx="1845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BoardConfirm.java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9" y="1452045"/>
            <a:ext cx="4032446" cy="37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74554" y="5363081"/>
            <a:ext cx="331236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BoardConfirm.java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글을 클릭하여 확인할 때 마다 조회수가 증가 되게 구현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에서 생성한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updateH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불러와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index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값을 기준으로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hits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증가시키도록 함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04048" y="1762681"/>
            <a:ext cx="3384376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accent3"/>
                </a:solidFill>
              </a:rPr>
              <a:t>클</a:t>
            </a:r>
            <a:r>
              <a:rPr lang="ko-KR" altLang="en-US" sz="1200" dirty="0" smtClean="0">
                <a:solidFill>
                  <a:schemeClr val="accent3"/>
                </a:solidFill>
              </a:rPr>
              <a:t>릭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7524328" y="1690673"/>
            <a:ext cx="288032" cy="28803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4048" y="4138945"/>
            <a:ext cx="3384376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524328" y="4066937"/>
            <a:ext cx="288032" cy="28803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5148064" y="2507408"/>
            <a:ext cx="288032" cy="91339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664916" y="3167603"/>
            <a:ext cx="3960440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323528" y="147990"/>
            <a:ext cx="7395592" cy="571695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4468" y="755412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조회수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update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5656" y="1638763"/>
            <a:ext cx="505714" cy="1867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17110" y="1946138"/>
            <a:ext cx="2506818" cy="1867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9592" y="4898466"/>
            <a:ext cx="505714" cy="1867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15616" y="5690554"/>
            <a:ext cx="1031483" cy="1867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9592" y="4610434"/>
            <a:ext cx="2449930" cy="1867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4" y="4011703"/>
            <a:ext cx="4032446" cy="1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332704" y="4011702"/>
            <a:ext cx="1727127" cy="1893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4268802"/>
            <a:ext cx="4032446" cy="14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39551" y="4221088"/>
            <a:ext cx="3987363" cy="1867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5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323528" y="147990"/>
            <a:ext cx="7395592" cy="571695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104" y="3637497"/>
            <a:ext cx="3940808" cy="245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6972" y="404664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2-4) CRUD(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delete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7916" y="764704"/>
            <a:ext cx="394699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677916" y="4869160"/>
            <a:ext cx="3312368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테이블 레코드를 삭제하기 위해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delete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6" y="1408630"/>
            <a:ext cx="4032447" cy="248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93" y="4166524"/>
            <a:ext cx="4032447" cy="2416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7106" y="1130259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BoardDAO.java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106" y="3889525"/>
            <a:ext cx="167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BoardConfirm.java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4104" y="5733256"/>
            <a:ext cx="331236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BoardConfirm.java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컨펌창에서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글삭제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확인 버튼을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누르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delete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사용하여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값들을 삭제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7916" y="1972282"/>
            <a:ext cx="394699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962320" y="1772816"/>
            <a:ext cx="3384376" cy="7200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62320" y="4653136"/>
            <a:ext cx="3384376" cy="7200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434844" y="3212976"/>
            <a:ext cx="576064" cy="38384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클</a:t>
            </a:r>
            <a:r>
              <a:rPr lang="ko-KR" altLang="en-US" sz="1000" dirty="0">
                <a:solidFill>
                  <a:schemeClr val="accent3"/>
                </a:solidFill>
              </a:rPr>
              <a:t>릭</a:t>
            </a:r>
          </a:p>
        </p:txBody>
      </p:sp>
      <p:sp>
        <p:nvSpPr>
          <p:cNvPr id="20" name="타원 19"/>
          <p:cNvSpPr/>
          <p:nvPr/>
        </p:nvSpPr>
        <p:spPr>
          <a:xfrm>
            <a:off x="4945899" y="1475169"/>
            <a:ext cx="576064" cy="38384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클</a:t>
            </a:r>
            <a:r>
              <a:rPr lang="ko-KR" altLang="en-US" sz="1000" dirty="0">
                <a:solidFill>
                  <a:schemeClr val="accent3"/>
                </a:solidFill>
              </a:rPr>
              <a:t>릭</a:t>
            </a:r>
          </a:p>
        </p:txBody>
      </p:sp>
      <p:sp>
        <p:nvSpPr>
          <p:cNvPr id="21" name="아래쪽 화살표 20"/>
          <p:cNvSpPr/>
          <p:nvPr/>
        </p:nvSpPr>
        <p:spPr>
          <a:xfrm>
            <a:off x="4945899" y="1865111"/>
            <a:ext cx="288032" cy="483769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6556340">
            <a:off x="7391688" y="2754880"/>
            <a:ext cx="288032" cy="58645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664472" y="1972282"/>
            <a:ext cx="3960440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684104" y="3661553"/>
            <a:ext cx="3960440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129126" y="1475169"/>
            <a:ext cx="418538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9548" y="5013175"/>
            <a:ext cx="1066188" cy="24839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38395" y="5572385"/>
            <a:ext cx="989397" cy="124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77333" y="2824082"/>
            <a:ext cx="576064" cy="38384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3"/>
                </a:solidFill>
              </a:rPr>
              <a:t>클</a:t>
            </a:r>
            <a:r>
              <a:rPr lang="ko-KR" altLang="en-US" sz="1000" dirty="0">
                <a:solidFill>
                  <a:schemeClr val="accent3"/>
                </a:solidFill>
              </a:rPr>
              <a:t>릭</a:t>
            </a:r>
          </a:p>
        </p:txBody>
      </p:sp>
      <p:sp>
        <p:nvSpPr>
          <p:cNvPr id="29" name="아래쪽 화살표 28"/>
          <p:cNvSpPr/>
          <p:nvPr/>
        </p:nvSpPr>
        <p:spPr>
          <a:xfrm>
            <a:off x="6421349" y="3230297"/>
            <a:ext cx="288032" cy="60489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94468" y="755412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delete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62018" y="2815378"/>
            <a:ext cx="1553797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3995" y="2996952"/>
            <a:ext cx="1553797" cy="1440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0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51473589"/>
              </p:ext>
            </p:extLst>
          </p:nvPr>
        </p:nvGraphicFramePr>
        <p:xfrm>
          <a:off x="755576" y="1772816"/>
          <a:ext cx="6984776" cy="3651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6194"/>
                <a:gridCol w="1746194"/>
                <a:gridCol w="1746194"/>
                <a:gridCol w="1746194"/>
              </a:tblGrid>
              <a:tr h="4507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M_id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8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Pw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 null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비밀번호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M_name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Gender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성별 </a:t>
                      </a:r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(M or</a:t>
                      </a:r>
                      <a:r>
                        <a:rPr lang="en-US" altLang="ko-KR" sz="18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F)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Birth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출생년도</a:t>
                      </a:r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Tall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8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키 </a:t>
                      </a:r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(cm)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Tel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전화번호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Email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이메일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7601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70" y="129075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1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민희원 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3872" y="1379066"/>
            <a:ext cx="7332455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처음으로 자바와 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사용하여 프로젝트를 했는데 여러 가지 부품을 쓰고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데이터베이스를 설정하고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협업을 하여 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DAO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호출했습니다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과정 속에서 기반을 탄탄히 다질 수 있었습니다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웹사이트를 이용할 때 기본중의 기본이라고 여기던 관리자와 로그인 로그아웃 페이지 뒤에도 보기에는 쉽지만 일련의 알고리즘과 고민이 들어가 있다는 것을 알 수 있었습니다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일정 중간에 저와 다른 한 분의 해외 스케줄이 있어 조금 걱정되는 부분이 있었습니다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같은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테이블과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DTO, DAO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공유하는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부분이 많은데 초기에 설정한 부분이 계속 수정이 이루어지면서 중간 중간 결과를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 할 때마다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고칠 것이 많았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다들 자기 패키지와 스윙에 책임감을 가지고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계속 소통을 하여 협업이 원활히 이루어졌습니다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그랬기에 끝맺음이 잘 된 것 같습니다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프로젝트를 하면 다같이 어떤 방향으로 나아가야 하고 어떻게 소통해야 하는지 이번 기회를 통해 익힌 것 같습니다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2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>
                <a:solidFill>
                  <a:srgbClr val="FF5050"/>
                </a:solidFill>
                <a:latin typeface="American Captain" pitchFamily="2" charset="0"/>
              </a:rPr>
              <a:t>이혜련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9680" y="1916832"/>
            <a:ext cx="7332455" cy="2462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처음에는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동안 배운 내용으로 프로젝트를 무사히 끝낼 수 있을까 걱정이 많았습니다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먼저 팀원들과 회의를 통해 하나의 주제를 선정하고 메뉴를 구성하고 의견을 조금씩 조율해가며 각자의 역할을 정했습니다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DAO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배우고 나서 조금씩 방향을 잡아갈 수 있었습니다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팀원들과의 연결을 위해 맞춰야 할게 많았고 자바를 몰라 표현하지 못하는 어려움이 있었습니다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팀원들과의 소통을 통해 맞춰나갔고 모르는 부분은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팀원분의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도움과 인터넷 검색을 통해 하나씩 해결할 수 있었습니다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여행일정으로 시간에 쫓겨 급하게 진행하느라 코드정리와 마무리가 부족했습니다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팀원분들이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저의 부족한 부분을 잘 채워주셔서 좋은 결과물을 만들 수 있었고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팀원분들에게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감사하게 생각합니다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자바 문법 공부를 더 해서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프로젝트에서는 좀 더 완성도가 높은 결과물을 만들 수 있었으면 좋겠습니다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07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정병수 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7052" y="1093755"/>
            <a:ext cx="7332455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스키마 설정하는 부분에서 미흡했습니다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모형에서는 회원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(member)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놀이기구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(ride)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있으면 예약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(rider)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적재할 수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있을거라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생각했지만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ttable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테이블을 별도로 생성하지 않으면 놀이기구 테이블에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회차정보가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한번에 다 들어가고 놀이기구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id(</a:t>
            </a:r>
            <a:r>
              <a:rPr lang="en-US" altLang="ko-KR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r_id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키값으로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사용할 수 없게 되어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별도로 사용하는 </a:t>
            </a:r>
            <a:r>
              <a:rPr lang="en-US" altLang="ko-KR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ttable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만들어야만 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 다른 메뉴지만 같은 테이블과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DTO, DAO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공유하는 팀원과 구체적인 부분을 정의하고 시작하지 않아 중간 결과를 공유 할 때마다 수정사항이 많이 발생했습니다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소규모 프로젝트기 때문에 직접 수정하는 작업이 가능했지만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대규모 프로젝트의 경우 이런 문제가 발생할 경우 심하게는 어플리케이션 구동에 영향을 미칠 것 같다는 생각을 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경험을 통해 부족한 부분이 무엇인지 알게 되고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보완할 수 있는 계기를 얻게 되어 기쁩니다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518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임정통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3959" y="1047595"/>
            <a:ext cx="7595149" cy="38318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프로젝트를 진행하게 되면서 </a:t>
            </a:r>
            <a:r>
              <a:rPr lang="ko-KR" altLang="en-US" sz="135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그동안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배운 내용 들을 토대로 실제로 무엇인가를 구현해 본다는 사실에 약간의 두려움과 설렘이 있었습니다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일단 코딩을 시작하고 보니 배운 내용 들을 팀원들과 구상했던 대로의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swing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만드는 것이 막막했습니다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처음에는 제가 맡은 부분을 확실히 하고 다른 팀원들과 조율을 해야겠다고 생각했지만 막상 제가 맡은 부분을 </a:t>
            </a:r>
            <a:r>
              <a:rPr lang="ko-KR" altLang="en-US" sz="135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코딩하는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것조차 여러 번 막히게 되어 많은 고민이 있었습니다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그때 팀원들이 많은 도움을 주었고 같이 상의하며 하나씩 하나씩 문제를 해결해 나갔습니다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비록 최종결과물에서 제가 맡은 부분이 처음 구상한 것에 비해 기능이 두 개 정도는 빠지게 되었지만 필수적인 기능들은 구현해낸 것 같아서 다행스러웠던 것 같습니다</a:t>
            </a:r>
            <a:r>
              <a:rPr lang="en-US" altLang="ko-KR" sz="135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35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프로젝트를 진행하면서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DAO, DTO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개념과 활용법을 적용해 볼 수 있었다는 점이 좋았고 구상한 결과물을 만들기 위해 수업에서 배우지 않은 것들을 찾아서 활용하는 것에 많은 어려움이 있었습니다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팀원들이 각자 맡은 부분을 취합하여 그것을 하나의 프로젝트로 만드는 것이 코딩부분에서나 출력화면에서나 쉽지 않다는 것을 보고 느꼈던 것 같습니다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35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35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프로젝트에서는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기능을 구현하는 것에 초점을 맞췄고 그것들을 결과물로 만들어낸 것에 보람을 느꼈습니다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 또한 팀원들의 도움이 있었기에 가능했다고 생각하고 정말 감사하게 생각합니다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7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조은이\Desktop\슬라이드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5" y="705308"/>
            <a:ext cx="9173851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4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48526009"/>
              </p:ext>
            </p:extLst>
          </p:nvPr>
        </p:nvGraphicFramePr>
        <p:xfrm>
          <a:off x="755576" y="1772817"/>
          <a:ext cx="6984776" cy="35295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6194"/>
                <a:gridCol w="1746194"/>
                <a:gridCol w="1746194"/>
                <a:gridCol w="1746194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B_id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5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게시글</a:t>
                      </a:r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아이디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M_id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</a:t>
                      </a:r>
                      <a:r>
                        <a:rPr lang="en-US" altLang="ko-KR" sz="15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key, references Members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title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제목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content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text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uDate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datetime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게시일시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hits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조회수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7601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290756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12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91991596"/>
              </p:ext>
            </p:extLst>
          </p:nvPr>
        </p:nvGraphicFramePr>
        <p:xfrm>
          <a:off x="699002" y="1660089"/>
          <a:ext cx="7761428" cy="44439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0357"/>
                <a:gridCol w="1940357"/>
                <a:gridCol w="1576460"/>
                <a:gridCol w="2304254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아이디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R_name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이름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Location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위치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people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수용인원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R_Ltall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탑승가능 최소 키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R_Htall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탑승가능 최대 키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lTime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소요 시간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R_content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text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내용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Availability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 null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예약가능 여부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Img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사진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30623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7601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13769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Ride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7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17622918"/>
              </p:ext>
            </p:extLst>
          </p:nvPr>
        </p:nvGraphicFramePr>
        <p:xfrm>
          <a:off x="683568" y="1290757"/>
          <a:ext cx="7488832" cy="1756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72208"/>
                <a:gridCol w="1872208"/>
                <a:gridCol w="1584176"/>
                <a:gridCol w="2160240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입장권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입장권 종류 이름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price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가격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95536" y="-22331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8026" y="26064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2" y="808696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Ptable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722418"/>
              </p:ext>
            </p:extLst>
          </p:nvPr>
        </p:nvGraphicFramePr>
        <p:xfrm>
          <a:off x="755576" y="3501008"/>
          <a:ext cx="7488832" cy="284531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64196"/>
                <a:gridCol w="1908212"/>
                <a:gridCol w="1908212"/>
                <a:gridCol w="1908212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타임테이블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Ride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이름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sTime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시작시간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fTime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종료시간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bTime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69382" y="313167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table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9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35259391"/>
              </p:ext>
            </p:extLst>
          </p:nvPr>
        </p:nvGraphicFramePr>
        <p:xfrm>
          <a:off x="683568" y="1350959"/>
          <a:ext cx="7761428" cy="409426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0357"/>
                <a:gridCol w="1588035"/>
                <a:gridCol w="2000790"/>
                <a:gridCol w="2232246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SR_id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상품예약번호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</a:t>
                      </a: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Ptable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상품번호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P_name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상품명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rDate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예약날짜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price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상품가격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Members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M_name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453445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kdate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datetime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적재시간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3" y="59256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3949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SmartR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8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1153</TotalTime>
  <Words>2443</Words>
  <Application>Microsoft Office PowerPoint</Application>
  <PresentationFormat>화면 슬라이드 쇼(4:3)</PresentationFormat>
  <Paragraphs>565</Paragraphs>
  <Slides>54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오렌지</vt:lpstr>
      <vt:lpstr>Office 테마</vt:lpstr>
      <vt:lpstr>1_Office 테마</vt:lpstr>
      <vt:lpstr>PowerPoint 프레젠테이션</vt:lpstr>
      <vt:lpstr>목차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</vt:lpstr>
      <vt:lpstr>2)기술설명 (게시판)</vt:lpstr>
      <vt:lpstr>PowerPoint 프레젠테이션</vt:lpstr>
      <vt:lpstr>PowerPoint 프레젠테이션</vt:lpstr>
      <vt:lpstr>2)기술설명 (게시판)</vt:lpstr>
      <vt:lpstr>2)기술설명 (게시판)</vt:lpstr>
      <vt:lpstr>2)기술설명 (게시판)</vt:lpstr>
      <vt:lpstr>2)기술설명 (게시판)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조은이</dc:creator>
  <cp:lastModifiedBy>Windows 사용자</cp:lastModifiedBy>
  <cp:revision>126</cp:revision>
  <dcterms:created xsi:type="dcterms:W3CDTF">2019-08-22T07:28:40Z</dcterms:created>
  <dcterms:modified xsi:type="dcterms:W3CDTF">2019-08-26T06:51:14Z</dcterms:modified>
</cp:coreProperties>
</file>